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TT Commons Pro" panose="020B0604020202020204" charset="0"/>
      <p:regular r:id="rId16"/>
    </p:embeddedFont>
    <p:embeddedFont>
      <p:font typeface="TT Commons Pro Bold" panose="020B0604020202020204" charset="0"/>
      <p:regular r:id="rId17"/>
    </p:embeddedFont>
    <p:embeddedFont>
      <p:font typeface="TT Commons Pro Expanded" panose="020B0604020202020204" charset="0"/>
      <p:regular r:id="rId18"/>
    </p:embeddedFont>
    <p:embeddedFont>
      <p:font typeface="TT Commons Pro Expanded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7.png"/><Relationship Id="rId7" Type="http://schemas.openxmlformats.org/officeDocument/2006/relationships/image" Target="../media/image4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4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716250" y="2571750"/>
            <a:ext cx="5143500" cy="8036276"/>
            <a:chOff x="0" y="0"/>
            <a:chExt cx="660400" cy="1031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031818"/>
            </a:xfrm>
            <a:custGeom>
              <a:avLst/>
              <a:gdLst/>
              <a:ahLst/>
              <a:cxnLst/>
              <a:rect l="l" t="t" r="r" b="b"/>
              <a:pathLst>
                <a:path w="660400" h="10318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3367"/>
                  </a:cubicBezTo>
                  <a:lnTo>
                    <a:pt x="660400" y="1031818"/>
                  </a:lnTo>
                  <a:lnTo>
                    <a:pt x="0" y="1031818"/>
                  </a:lnTo>
                  <a:lnTo>
                    <a:pt x="0" y="33388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75B2E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55575"/>
              <a:ext cx="660400" cy="876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716250" y="771525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13144500" y="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2571750" y="2571750"/>
                </a:moveTo>
                <a:lnTo>
                  <a:pt x="0" y="2571750"/>
                </a:lnTo>
                <a:lnTo>
                  <a:pt x="0" y="0"/>
                </a:lnTo>
                <a:lnTo>
                  <a:pt x="2571750" y="0"/>
                </a:lnTo>
                <a:lnTo>
                  <a:pt x="2571750" y="257175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3144500" y="257175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2571750" y="2571750"/>
                </a:moveTo>
                <a:lnTo>
                  <a:pt x="0" y="2571750"/>
                </a:lnTo>
                <a:lnTo>
                  <a:pt x="0" y="0"/>
                </a:lnTo>
                <a:lnTo>
                  <a:pt x="2571750" y="0"/>
                </a:lnTo>
                <a:lnTo>
                  <a:pt x="2571750" y="257175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5716250" y="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2571750" y="2571750"/>
                </a:moveTo>
                <a:lnTo>
                  <a:pt x="0" y="2571750"/>
                </a:lnTo>
                <a:lnTo>
                  <a:pt x="0" y="0"/>
                </a:lnTo>
                <a:lnTo>
                  <a:pt x="2571750" y="0"/>
                </a:lnTo>
                <a:lnTo>
                  <a:pt x="2571750" y="257175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858625" y="6052791"/>
            <a:ext cx="4776373" cy="5878613"/>
            <a:chOff x="0" y="0"/>
            <a:chExt cx="6604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1CD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55575"/>
              <a:ext cx="6604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810830" y="6914788"/>
            <a:ext cx="2871963" cy="2871963"/>
          </a:xfrm>
          <a:custGeom>
            <a:avLst/>
            <a:gdLst/>
            <a:ahLst/>
            <a:cxnLst/>
            <a:rect l="l" t="t" r="r" b="b"/>
            <a:pathLst>
              <a:path w="2871963" h="2871963">
                <a:moveTo>
                  <a:pt x="0" y="0"/>
                </a:moveTo>
                <a:lnTo>
                  <a:pt x="2871963" y="0"/>
                </a:lnTo>
                <a:lnTo>
                  <a:pt x="2871963" y="2871964"/>
                </a:lnTo>
                <a:lnTo>
                  <a:pt x="0" y="28719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4" name="Group 14"/>
          <p:cNvGrpSpPr/>
          <p:nvPr/>
        </p:nvGrpSpPr>
        <p:grpSpPr>
          <a:xfrm>
            <a:off x="11108471" y="1138479"/>
            <a:ext cx="5037028" cy="4432762"/>
            <a:chOff x="0" y="0"/>
            <a:chExt cx="780367" cy="6867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80367" cy="686751"/>
            </a:xfrm>
            <a:custGeom>
              <a:avLst/>
              <a:gdLst/>
              <a:ahLst/>
              <a:cxnLst/>
              <a:rect l="l" t="t" r="r" b="b"/>
              <a:pathLst>
                <a:path w="780367" h="686751">
                  <a:moveTo>
                    <a:pt x="260263" y="19070"/>
                  </a:moveTo>
                  <a:cubicBezTo>
                    <a:pt x="300141" y="7556"/>
                    <a:pt x="345754" y="0"/>
                    <a:pt x="390394" y="0"/>
                  </a:cubicBezTo>
                  <a:cubicBezTo>
                    <a:pt x="435035" y="0"/>
                    <a:pt x="477992" y="6476"/>
                    <a:pt x="517577" y="17990"/>
                  </a:cubicBezTo>
                  <a:cubicBezTo>
                    <a:pt x="518421" y="18350"/>
                    <a:pt x="519262" y="18350"/>
                    <a:pt x="520104" y="18710"/>
                  </a:cubicBezTo>
                  <a:cubicBezTo>
                    <a:pt x="668766" y="64765"/>
                    <a:pt x="778262" y="186379"/>
                    <a:pt x="780367" y="325702"/>
                  </a:cubicBezTo>
                  <a:lnTo>
                    <a:pt x="780367" y="686751"/>
                  </a:lnTo>
                  <a:lnTo>
                    <a:pt x="0" y="686751"/>
                  </a:lnTo>
                  <a:lnTo>
                    <a:pt x="0" y="325970"/>
                  </a:lnTo>
                  <a:cubicBezTo>
                    <a:pt x="2106" y="185660"/>
                    <a:pt x="109917" y="64045"/>
                    <a:pt x="260263" y="19070"/>
                  </a:cubicBezTo>
                  <a:close/>
                </a:path>
              </a:pathLst>
            </a:custGeom>
            <a:blipFill>
              <a:blip r:embed="rId10"/>
              <a:stretch>
                <a:fillRect l="-16292" r="-16292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95250"/>
            <a:ext cx="9691186" cy="559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>
                <a:solidFill>
                  <a:srgbClr val="000000"/>
                </a:solidFill>
                <a:latin typeface="TT Commons Pro Expanded Bold"/>
                <a:ea typeface="TT Commons Pro Expanded Bold"/>
                <a:cs typeface="TT Commons Pro Expanded Bold"/>
                <a:sym typeface="TT Commons Pro Expanded Bold"/>
              </a:rPr>
              <a:t>HotByte</a:t>
            </a:r>
          </a:p>
          <a:p>
            <a:pPr marL="0" lvl="0" indent="0" algn="l">
              <a:lnSpc>
                <a:spcPts val="10999"/>
              </a:lnSpc>
              <a:spcBef>
                <a:spcPct val="0"/>
              </a:spcBef>
            </a:pPr>
            <a:r>
              <a:rPr lang="en-US" sz="9999" b="1">
                <a:solidFill>
                  <a:srgbClr val="000000"/>
                </a:solidFill>
                <a:latin typeface="TT Commons Pro Expanded Bold"/>
                <a:ea typeface="TT Commons Pro Expanded Bold"/>
                <a:cs typeface="TT Commons Pro Expanded Bold"/>
                <a:sym typeface="TT Commons Pro Expanded Bold"/>
              </a:rPr>
              <a:t>F</a:t>
            </a:r>
            <a:r>
              <a:rPr lang="en-US" sz="9999" b="1" u="none" strike="noStrike">
                <a:solidFill>
                  <a:srgbClr val="000000"/>
                </a:solidFill>
                <a:latin typeface="TT Commons Pro Expanded Bold"/>
                <a:ea typeface="TT Commons Pro Expanded Bold"/>
                <a:cs typeface="TT Commons Pro Expanded Bold"/>
                <a:sym typeface="TT Commons Pro Expanded Bold"/>
              </a:rPr>
              <a:t>ood Ordering System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6309695"/>
            <a:ext cx="9691186" cy="443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Full Stack Java</a:t>
            </a:r>
            <a:r>
              <a:rPr lang="en-US" sz="4500" u="none" strike="noStrik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Development Using</a:t>
            </a:r>
          </a:p>
          <a:p>
            <a:pPr marL="0" lvl="0" indent="0" algn="l">
              <a:lnSpc>
                <a:spcPts val="5850"/>
              </a:lnSpc>
              <a:spcBef>
                <a:spcPct val="0"/>
              </a:spcBef>
            </a:pPr>
            <a:r>
              <a:rPr lang="en-US" sz="4500" u="none" strike="noStrik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SpringBoot &amp; Angular  </a:t>
            </a:r>
          </a:p>
          <a:p>
            <a:pPr marL="0" lvl="0" indent="0" algn="l">
              <a:lnSpc>
                <a:spcPts val="5850"/>
              </a:lnSpc>
              <a:spcBef>
                <a:spcPct val="0"/>
              </a:spcBef>
            </a:pPr>
            <a:endParaRPr lang="en-US" sz="4500" u="none" strike="noStrike">
              <a:solidFill>
                <a:srgbClr val="00000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  <a:p>
            <a:pPr marL="0" lvl="0" indent="0" algn="l">
              <a:lnSpc>
                <a:spcPts val="5850"/>
              </a:lnSpc>
              <a:spcBef>
                <a:spcPct val="0"/>
              </a:spcBef>
            </a:pPr>
            <a:r>
              <a:rPr lang="en-US" sz="4500" u="none" strike="noStrik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Presented by,</a:t>
            </a:r>
          </a:p>
          <a:p>
            <a:pPr marL="0" lvl="0" indent="0" algn="l">
              <a:lnSpc>
                <a:spcPts val="5850"/>
              </a:lnSpc>
              <a:spcBef>
                <a:spcPct val="0"/>
              </a:spcBef>
            </a:pPr>
            <a:r>
              <a:rPr lang="en-US" sz="4500" u="none" strike="noStrik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Udhayamoorthy G</a:t>
            </a:r>
          </a:p>
          <a:p>
            <a:pPr marL="0" lvl="0" indent="0" algn="l">
              <a:lnSpc>
                <a:spcPts val="5850"/>
              </a:lnSpc>
              <a:spcBef>
                <a:spcPct val="0"/>
              </a:spcBef>
            </a:pPr>
            <a:endParaRPr lang="en-US" sz="4500" u="none" strike="noStrike">
              <a:solidFill>
                <a:srgbClr val="00000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44500" y="5143500"/>
            <a:ext cx="5143500" cy="5143500"/>
            <a:chOff x="0" y="0"/>
            <a:chExt cx="1414396" cy="14143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14396" cy="1414396"/>
            </a:xfrm>
            <a:custGeom>
              <a:avLst/>
              <a:gdLst/>
              <a:ahLst/>
              <a:cxnLst/>
              <a:rect l="l" t="t" r="r" b="b"/>
              <a:pathLst>
                <a:path w="1414396" h="1414396">
                  <a:moveTo>
                    <a:pt x="0" y="0"/>
                  </a:moveTo>
                  <a:lnTo>
                    <a:pt x="1414396" y="0"/>
                  </a:lnTo>
                  <a:lnTo>
                    <a:pt x="1414396" y="1414396"/>
                  </a:lnTo>
                  <a:lnTo>
                    <a:pt x="0" y="1414396"/>
                  </a:lnTo>
                  <a:close/>
                </a:path>
              </a:pathLst>
            </a:custGeom>
            <a:solidFill>
              <a:srgbClr val="75B2E2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1414396" cy="1385821"/>
            </a:xfrm>
            <a:prstGeom prst="rect">
              <a:avLst/>
            </a:prstGeom>
          </p:spPr>
          <p:txBody>
            <a:bodyPr lIns="35719" tIns="35719" rIns="35719" bIns="35719" rtlCol="0" anchor="ctr"/>
            <a:lstStyle/>
            <a:p>
              <a:pPr marL="0" lvl="0" indent="0" algn="ctr">
                <a:lnSpc>
                  <a:spcPts val="26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716250" y="0"/>
            <a:ext cx="2571750" cy="25717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5B2E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lIns="42333" tIns="42333" rIns="42333" bIns="42333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144500" y="5143500"/>
            <a:ext cx="5143500" cy="5143500"/>
            <a:chOff x="0" y="0"/>
            <a:chExt cx="660400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5117"/>
                  </a:cubicBezTo>
                  <a:lnTo>
                    <a:pt x="660400" y="660400"/>
                  </a:lnTo>
                  <a:lnTo>
                    <a:pt x="0" y="660400"/>
                  </a:lnTo>
                  <a:lnTo>
                    <a:pt x="0" y="325366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55575"/>
              <a:ext cx="660400" cy="50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716250" y="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144500" y="257175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143799" y="4249049"/>
            <a:ext cx="9597488" cy="2203539"/>
            <a:chOff x="0" y="0"/>
            <a:chExt cx="12796651" cy="293805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2274689"/>
              <a:ext cx="12796651" cy="663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6675"/>
              <a:ext cx="12796651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716250" y="257175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13144500" y="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388386" y="634804"/>
            <a:ext cx="9597488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TT Commons Pro Expanded Bold"/>
                <a:ea typeface="TT Commons Pro Expanded Bold"/>
                <a:cs typeface="TT Commons Pro Expanded Bold"/>
                <a:sym typeface="TT Commons Pro Expanded Bold"/>
              </a:rPr>
              <a:t>Security Implementation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54388" y="4625358"/>
            <a:ext cx="10890991" cy="421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7013" lvl="1" indent="-363506" algn="just">
              <a:lnSpc>
                <a:spcPts val="3704"/>
              </a:lnSpc>
              <a:buFont typeface="Arial"/>
              <a:buChar char="•"/>
            </a:pPr>
            <a:r>
              <a:rPr lang="en-US" sz="3367">
                <a:solidFill>
                  <a:srgbClr val="000000"/>
                </a:solidFill>
                <a:latin typeface="TT Commons Pro Expanded"/>
                <a:ea typeface="TT Commons Pro Expanded"/>
                <a:cs typeface="TT Commons Pro Expanded"/>
                <a:sym typeface="TT Commons Pro Expanded"/>
              </a:rPr>
              <a:t>JWT (JSON Web Tokens) used for authentication.</a:t>
            </a:r>
          </a:p>
          <a:p>
            <a:pPr algn="just">
              <a:lnSpc>
                <a:spcPts val="3704"/>
              </a:lnSpc>
            </a:pPr>
            <a:endParaRPr lang="en-US" sz="3367">
              <a:solidFill>
                <a:srgbClr val="000000"/>
              </a:solidFill>
              <a:latin typeface="TT Commons Pro Expanded"/>
              <a:ea typeface="TT Commons Pro Expanded"/>
              <a:cs typeface="TT Commons Pro Expanded"/>
              <a:sym typeface="TT Commons Pro Expanded"/>
            </a:endParaRPr>
          </a:p>
          <a:p>
            <a:pPr marL="727013" lvl="1" indent="-363506" algn="just">
              <a:lnSpc>
                <a:spcPts val="3704"/>
              </a:lnSpc>
              <a:buFont typeface="Arial"/>
              <a:buChar char="•"/>
            </a:pPr>
            <a:r>
              <a:rPr lang="en-US" sz="3367">
                <a:solidFill>
                  <a:srgbClr val="000000"/>
                </a:solidFill>
                <a:latin typeface="TT Commons Pro Expanded"/>
                <a:ea typeface="TT Commons Pro Expanded"/>
                <a:cs typeface="TT Commons Pro Expanded"/>
                <a:sym typeface="TT Commons Pro Expanded"/>
              </a:rPr>
              <a:t>Spring Security configures role-based access.</a:t>
            </a:r>
          </a:p>
          <a:p>
            <a:pPr algn="just">
              <a:lnSpc>
                <a:spcPts val="3704"/>
              </a:lnSpc>
            </a:pPr>
            <a:endParaRPr lang="en-US" sz="3367">
              <a:solidFill>
                <a:srgbClr val="000000"/>
              </a:solidFill>
              <a:latin typeface="TT Commons Pro Expanded"/>
              <a:ea typeface="TT Commons Pro Expanded"/>
              <a:cs typeface="TT Commons Pro Expanded"/>
              <a:sym typeface="TT Commons Pro Expanded"/>
            </a:endParaRPr>
          </a:p>
          <a:p>
            <a:pPr marL="727013" lvl="1" indent="-363506" algn="just">
              <a:lnSpc>
                <a:spcPts val="3704"/>
              </a:lnSpc>
              <a:buFont typeface="Arial"/>
              <a:buChar char="•"/>
            </a:pPr>
            <a:r>
              <a:rPr lang="en-US" sz="3367">
                <a:solidFill>
                  <a:srgbClr val="000000"/>
                </a:solidFill>
                <a:latin typeface="TT Commons Pro Expanded"/>
                <a:ea typeface="TT Commons Pro Expanded"/>
                <a:cs typeface="TT Commons Pro Expanded"/>
                <a:sym typeface="TT Commons Pro Expanded"/>
              </a:rPr>
              <a:t>Secure endpoints: Only authorized roles can access.</a:t>
            </a:r>
          </a:p>
          <a:p>
            <a:pPr algn="just">
              <a:lnSpc>
                <a:spcPts val="3704"/>
              </a:lnSpc>
            </a:pPr>
            <a:endParaRPr lang="en-US" sz="3367">
              <a:solidFill>
                <a:srgbClr val="000000"/>
              </a:solidFill>
              <a:latin typeface="TT Commons Pro Expanded"/>
              <a:ea typeface="TT Commons Pro Expanded"/>
              <a:cs typeface="TT Commons Pro Expanded"/>
              <a:sym typeface="TT Commons Pro Expanded"/>
            </a:endParaRPr>
          </a:p>
          <a:p>
            <a:pPr marL="727013" lvl="1" indent="-363506" algn="just">
              <a:lnSpc>
                <a:spcPts val="3704"/>
              </a:lnSpc>
              <a:buFont typeface="Arial"/>
              <a:buChar char="•"/>
            </a:pPr>
            <a:r>
              <a:rPr lang="en-US" sz="3367">
                <a:solidFill>
                  <a:srgbClr val="000000"/>
                </a:solidFill>
                <a:latin typeface="TT Commons Pro Expanded"/>
                <a:ea typeface="TT Commons Pro Expanded"/>
                <a:cs typeface="TT Commons Pro Expanded"/>
                <a:sym typeface="TT Commons Pro Expanded"/>
              </a:rPr>
              <a:t>Stateless authentication for RESTful behavior.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44500" y="5143500"/>
            <a:ext cx="5143500" cy="5143500"/>
            <a:chOff x="0" y="0"/>
            <a:chExt cx="1414396" cy="14143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14396" cy="1414396"/>
            </a:xfrm>
            <a:custGeom>
              <a:avLst/>
              <a:gdLst/>
              <a:ahLst/>
              <a:cxnLst/>
              <a:rect l="l" t="t" r="r" b="b"/>
              <a:pathLst>
                <a:path w="1414396" h="1414396">
                  <a:moveTo>
                    <a:pt x="0" y="0"/>
                  </a:moveTo>
                  <a:lnTo>
                    <a:pt x="1414396" y="0"/>
                  </a:lnTo>
                  <a:lnTo>
                    <a:pt x="1414396" y="1414396"/>
                  </a:lnTo>
                  <a:lnTo>
                    <a:pt x="0" y="1414396"/>
                  </a:lnTo>
                  <a:close/>
                </a:path>
              </a:pathLst>
            </a:custGeom>
            <a:solidFill>
              <a:srgbClr val="75B2E2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1414396" cy="1385821"/>
            </a:xfrm>
            <a:prstGeom prst="rect">
              <a:avLst/>
            </a:prstGeom>
          </p:spPr>
          <p:txBody>
            <a:bodyPr lIns="35719" tIns="35719" rIns="35719" bIns="35719" rtlCol="0" anchor="ctr"/>
            <a:lstStyle/>
            <a:p>
              <a:pPr marL="0" lvl="0" indent="0" algn="ctr">
                <a:lnSpc>
                  <a:spcPts val="26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716250" y="0"/>
            <a:ext cx="2571750" cy="25717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5B2E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lIns="42333" tIns="42333" rIns="42333" bIns="42333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144500" y="5143500"/>
            <a:ext cx="5143500" cy="5143500"/>
            <a:chOff x="0" y="0"/>
            <a:chExt cx="660400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5117"/>
                  </a:cubicBezTo>
                  <a:lnTo>
                    <a:pt x="660400" y="660400"/>
                  </a:lnTo>
                  <a:lnTo>
                    <a:pt x="0" y="660400"/>
                  </a:lnTo>
                  <a:lnTo>
                    <a:pt x="0" y="325366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55575"/>
              <a:ext cx="660400" cy="50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716250" y="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144500" y="257175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995191" y="980598"/>
            <a:ext cx="9875583" cy="9213904"/>
            <a:chOff x="-370793" y="66675"/>
            <a:chExt cx="13167444" cy="12285207"/>
          </a:xfrm>
        </p:grpSpPr>
        <p:sp>
          <p:nvSpPr>
            <p:cNvPr id="15" name="TextBox 15"/>
            <p:cNvSpPr txBox="1"/>
            <p:nvPr/>
          </p:nvSpPr>
          <p:spPr>
            <a:xfrm>
              <a:off x="-370793" y="4093211"/>
              <a:ext cx="12796651" cy="8258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20417" lvl="1" indent="-410209" algn="l">
                <a:lnSpc>
                  <a:spcPts val="4939"/>
                </a:lnSpc>
                <a:buFont typeface="Arial"/>
                <a:buChar char="•"/>
              </a:pPr>
              <a:r>
                <a:rPr lang="en-US" sz="3799" dirty="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POST /auth/login - Login (User, Admin, Restaurant)</a:t>
              </a:r>
            </a:p>
            <a:p>
              <a:pPr marL="820417" lvl="1" indent="-410209" algn="l">
                <a:lnSpc>
                  <a:spcPts val="4939"/>
                </a:lnSpc>
                <a:buFont typeface="Arial"/>
                <a:buChar char="•"/>
              </a:pPr>
              <a:r>
                <a:rPr lang="en-US" sz="3799" dirty="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POST /register/user register - Register User</a:t>
              </a:r>
            </a:p>
            <a:p>
              <a:pPr marL="820417" lvl="1" indent="-410209" algn="l">
                <a:lnSpc>
                  <a:spcPts val="4939"/>
                </a:lnSpc>
                <a:buFont typeface="Arial"/>
                <a:buChar char="•"/>
              </a:pPr>
              <a:r>
                <a:rPr lang="en-US" sz="3799" dirty="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POST /register/admin register - Register Admin</a:t>
              </a:r>
            </a:p>
            <a:p>
              <a:pPr marL="820417" lvl="1" indent="-410209" algn="l">
                <a:lnSpc>
                  <a:spcPts val="4939"/>
                </a:lnSpc>
                <a:buFont typeface="Arial"/>
                <a:buChar char="•"/>
              </a:pPr>
              <a:r>
                <a:rPr lang="en-US" sz="3799" dirty="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GET /restaurant/menu - View Menus</a:t>
              </a:r>
            </a:p>
            <a:p>
              <a:pPr marL="820417" lvl="1" indent="-410209" algn="l">
                <a:lnSpc>
                  <a:spcPts val="4939"/>
                </a:lnSpc>
                <a:buFont typeface="Arial"/>
                <a:buChar char="•"/>
              </a:pPr>
              <a:r>
                <a:rPr lang="en-US" sz="3799" dirty="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POST /user/cart/add - Add to Cart</a:t>
              </a:r>
            </a:p>
            <a:p>
              <a:pPr marL="820417" lvl="1" indent="-410209" algn="l">
                <a:lnSpc>
                  <a:spcPts val="4939"/>
                </a:lnSpc>
                <a:buFont typeface="Arial"/>
                <a:buChar char="•"/>
              </a:pPr>
              <a:r>
                <a:rPr lang="en-US" sz="3799" dirty="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POST /user/order/place - Place Order</a:t>
              </a:r>
            </a:p>
            <a:p>
              <a:pPr algn="l">
                <a:lnSpc>
                  <a:spcPts val="4160"/>
                </a:lnSpc>
                <a:spcBef>
                  <a:spcPct val="0"/>
                </a:spcBef>
              </a:pPr>
              <a:endParaRPr lang="en-US" sz="37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6675"/>
              <a:ext cx="12796651" cy="4526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  <a:spcBef>
                  <a:spcPct val="0"/>
                </a:spcBef>
              </a:pPr>
              <a:r>
                <a:rPr lang="en-US" sz="8000" b="1">
                  <a:solidFill>
                    <a:srgbClr val="000000"/>
                  </a:solidFill>
                  <a:latin typeface="TT Commons Pro Expanded Bold"/>
                  <a:ea typeface="TT Commons Pro Expanded Bold"/>
                  <a:cs typeface="TT Commons Pro Expanded Bold"/>
                  <a:sym typeface="TT Commons Pro Expanded Bold"/>
                </a:rPr>
                <a:t>Samp</a:t>
              </a:r>
              <a:r>
                <a:rPr lang="en-US" sz="8000" b="1" u="none" strike="noStrike">
                  <a:solidFill>
                    <a:srgbClr val="000000"/>
                  </a:solidFill>
                  <a:latin typeface="TT Commons Pro Expanded Bold"/>
                  <a:ea typeface="TT Commons Pro Expanded Bold"/>
                  <a:cs typeface="TT Commons Pro Expanded Bold"/>
                  <a:sym typeface="TT Commons Pro Expanded Bold"/>
                </a:rPr>
                <a:t>le API Endpoints</a:t>
              </a:r>
            </a:p>
            <a:p>
              <a:pPr marL="0" lvl="0" indent="0" algn="l">
                <a:lnSpc>
                  <a:spcPts val="8800"/>
                </a:lnSpc>
                <a:spcBef>
                  <a:spcPct val="0"/>
                </a:spcBef>
              </a:pPr>
              <a:endParaRPr lang="en-US" sz="8000" b="1" u="none" strike="noStrike">
                <a:solidFill>
                  <a:srgbClr val="000000"/>
                </a:solidFill>
                <a:latin typeface="TT Commons Pro Expanded Bold"/>
                <a:ea typeface="TT Commons Pro Expanded Bold"/>
                <a:cs typeface="TT Commons Pro Expanded Bold"/>
                <a:sym typeface="TT Commons Pro Expanded Bold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15716250" y="257175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13144500" y="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285875" y="-1285875"/>
            <a:ext cx="2571750" cy="5143500"/>
            <a:chOff x="0" y="0"/>
            <a:chExt cx="660400" cy="1320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320800"/>
            </a:xfrm>
            <a:custGeom>
              <a:avLst/>
              <a:gdLst/>
              <a:ahLst/>
              <a:cxnLst/>
              <a:rect l="l" t="t" r="r" b="b"/>
              <a:pathLst>
                <a:path w="660400" h="1320800">
                  <a:moveTo>
                    <a:pt x="220252" y="1301731"/>
                  </a:moveTo>
                  <a:cubicBezTo>
                    <a:pt x="254109" y="1313245"/>
                    <a:pt x="292600" y="1320800"/>
                    <a:pt x="330378" y="1320800"/>
                  </a:cubicBezTo>
                  <a:cubicBezTo>
                    <a:pt x="368157" y="1320800"/>
                    <a:pt x="404509" y="1314323"/>
                    <a:pt x="438009" y="1302809"/>
                  </a:cubicBezTo>
                  <a:cubicBezTo>
                    <a:pt x="438723" y="1302450"/>
                    <a:pt x="439435" y="1302450"/>
                    <a:pt x="440148" y="1302090"/>
                  </a:cubicBezTo>
                  <a:cubicBezTo>
                    <a:pt x="565955" y="1256035"/>
                    <a:pt x="658618" y="1134421"/>
                    <a:pt x="660400" y="98101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80286"/>
                  </a:lnTo>
                  <a:cubicBezTo>
                    <a:pt x="1782" y="1135140"/>
                    <a:pt x="93019" y="1256755"/>
                    <a:pt x="220252" y="13017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660400" cy="1165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0" y="514350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0" y="257175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2571750" y="2571750"/>
                </a:moveTo>
                <a:lnTo>
                  <a:pt x="0" y="2571750"/>
                </a:lnTo>
                <a:lnTo>
                  <a:pt x="0" y="0"/>
                </a:lnTo>
                <a:lnTo>
                  <a:pt x="2571750" y="0"/>
                </a:lnTo>
                <a:lnTo>
                  <a:pt x="2571750" y="25717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0" y="771525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2571750" y="2571750"/>
                </a:moveTo>
                <a:lnTo>
                  <a:pt x="0" y="2571750"/>
                </a:lnTo>
                <a:lnTo>
                  <a:pt x="0" y="0"/>
                </a:lnTo>
                <a:lnTo>
                  <a:pt x="2571750" y="0"/>
                </a:lnTo>
                <a:lnTo>
                  <a:pt x="2571750" y="25717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865738" y="297312"/>
            <a:ext cx="1977209" cy="1977209"/>
          </a:xfrm>
          <a:custGeom>
            <a:avLst/>
            <a:gdLst/>
            <a:ahLst/>
            <a:cxnLst/>
            <a:rect l="l" t="t" r="r" b="b"/>
            <a:pathLst>
              <a:path w="1977209" h="1977209">
                <a:moveTo>
                  <a:pt x="0" y="0"/>
                </a:moveTo>
                <a:lnTo>
                  <a:pt x="1977209" y="0"/>
                </a:lnTo>
                <a:lnTo>
                  <a:pt x="1977209" y="1977209"/>
                </a:lnTo>
                <a:lnTo>
                  <a:pt x="0" y="19772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6159647" y="1104900"/>
            <a:ext cx="11705164" cy="111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35"/>
              </a:lnSpc>
              <a:spcBef>
                <a:spcPct val="0"/>
              </a:spcBef>
            </a:pPr>
            <a:r>
              <a:rPr lang="en-US" sz="7850" b="1">
                <a:solidFill>
                  <a:srgbClr val="000000"/>
                </a:solidFill>
                <a:latin typeface="TT Commons Pro Expanded Bold"/>
                <a:ea typeface="TT Commons Pro Expanded Bold"/>
                <a:cs typeface="TT Commons Pro Expanded Bold"/>
                <a:sym typeface="TT Commons Pro Expanded Bold"/>
              </a:rPr>
              <a:t>Conclusion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159647" y="4690585"/>
            <a:ext cx="10165708" cy="1590040"/>
            <a:chOff x="0" y="0"/>
            <a:chExt cx="13554278" cy="2120053"/>
          </a:xfrm>
        </p:grpSpPr>
        <p:sp>
          <p:nvSpPr>
            <p:cNvPr id="12" name="Freeform 12"/>
            <p:cNvSpPr/>
            <p:nvPr/>
          </p:nvSpPr>
          <p:spPr>
            <a:xfrm>
              <a:off x="0" y="683731"/>
              <a:ext cx="969521" cy="752591"/>
            </a:xfrm>
            <a:custGeom>
              <a:avLst/>
              <a:gdLst/>
              <a:ahLst/>
              <a:cxnLst/>
              <a:rect l="l" t="t" r="r" b="b"/>
              <a:pathLst>
                <a:path w="969521" h="752591">
                  <a:moveTo>
                    <a:pt x="0" y="0"/>
                  </a:moveTo>
                  <a:lnTo>
                    <a:pt x="969521" y="0"/>
                  </a:lnTo>
                  <a:lnTo>
                    <a:pt x="969521" y="752591"/>
                  </a:lnTo>
                  <a:lnTo>
                    <a:pt x="0" y="752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561125" y="38100"/>
              <a:ext cx="11993153" cy="20819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69"/>
                </a:lnSpc>
              </a:pPr>
              <a:r>
                <a:rPr lang="en-US" sz="369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Successfully built a scalable, secure, and feature-rich backend.</a:t>
              </a:r>
            </a:p>
            <a:p>
              <a:pPr marL="0" lvl="0" indent="0" algn="l">
                <a:lnSpc>
                  <a:spcPts val="4069"/>
                </a:lnSpc>
              </a:pPr>
              <a:endParaRPr lang="en-US" sz="36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159647" y="6244711"/>
            <a:ext cx="10165708" cy="1590040"/>
            <a:chOff x="0" y="0"/>
            <a:chExt cx="13554278" cy="2120053"/>
          </a:xfrm>
        </p:grpSpPr>
        <p:sp>
          <p:nvSpPr>
            <p:cNvPr id="15" name="Freeform 15"/>
            <p:cNvSpPr/>
            <p:nvPr/>
          </p:nvSpPr>
          <p:spPr>
            <a:xfrm>
              <a:off x="0" y="683731"/>
              <a:ext cx="969521" cy="752591"/>
            </a:xfrm>
            <a:custGeom>
              <a:avLst/>
              <a:gdLst/>
              <a:ahLst/>
              <a:cxnLst/>
              <a:rect l="l" t="t" r="r" b="b"/>
              <a:pathLst>
                <a:path w="969521" h="752591">
                  <a:moveTo>
                    <a:pt x="0" y="0"/>
                  </a:moveTo>
                  <a:lnTo>
                    <a:pt x="969521" y="0"/>
                  </a:lnTo>
                  <a:lnTo>
                    <a:pt x="969521" y="752591"/>
                  </a:lnTo>
                  <a:lnTo>
                    <a:pt x="0" y="752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1561125" y="38100"/>
              <a:ext cx="11993153" cy="20819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9"/>
                </a:lnSpc>
                <a:spcBef>
                  <a:spcPct val="0"/>
                </a:spcBef>
              </a:pPr>
              <a:r>
                <a:rPr lang="en-US" sz="369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Demonstrated role-based access and complete order lifecycle.</a:t>
              </a:r>
            </a:p>
            <a:p>
              <a:pPr marL="0" lvl="0" indent="0" algn="l">
                <a:lnSpc>
                  <a:spcPts val="4069"/>
                </a:lnSpc>
                <a:spcBef>
                  <a:spcPct val="0"/>
                </a:spcBef>
              </a:pPr>
              <a:endParaRPr lang="en-US" sz="36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330491" y="8349101"/>
            <a:ext cx="8994865" cy="52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69"/>
              </a:lnSpc>
              <a:spcBef>
                <a:spcPct val="0"/>
              </a:spcBef>
            </a:pPr>
            <a:endParaRPr/>
          </a:p>
        </p:txBody>
      </p:sp>
      <p:grpSp>
        <p:nvGrpSpPr>
          <p:cNvPr id="18" name="Group 18"/>
          <p:cNvGrpSpPr/>
          <p:nvPr/>
        </p:nvGrpSpPr>
        <p:grpSpPr>
          <a:xfrm>
            <a:off x="6159647" y="3319780"/>
            <a:ext cx="10165708" cy="1075690"/>
            <a:chOff x="0" y="0"/>
            <a:chExt cx="13554278" cy="1434253"/>
          </a:xfrm>
        </p:grpSpPr>
        <p:sp>
          <p:nvSpPr>
            <p:cNvPr id="19" name="Freeform 19"/>
            <p:cNvSpPr/>
            <p:nvPr/>
          </p:nvSpPr>
          <p:spPr>
            <a:xfrm>
              <a:off x="0" y="340831"/>
              <a:ext cx="969521" cy="752591"/>
            </a:xfrm>
            <a:custGeom>
              <a:avLst/>
              <a:gdLst/>
              <a:ahLst/>
              <a:cxnLst/>
              <a:rect l="l" t="t" r="r" b="b"/>
              <a:pathLst>
                <a:path w="969521" h="752591">
                  <a:moveTo>
                    <a:pt x="0" y="0"/>
                  </a:moveTo>
                  <a:lnTo>
                    <a:pt x="969521" y="0"/>
                  </a:lnTo>
                  <a:lnTo>
                    <a:pt x="969521" y="752591"/>
                  </a:lnTo>
                  <a:lnTo>
                    <a:pt x="0" y="752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561125" y="38100"/>
              <a:ext cx="11993153" cy="1396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9"/>
                </a:lnSpc>
              </a:pPr>
              <a:r>
                <a:rPr lang="en-US" sz="369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Developed a responsive and dynamic frontend using Angular 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159647" y="7773156"/>
            <a:ext cx="10165708" cy="1075690"/>
            <a:chOff x="0" y="0"/>
            <a:chExt cx="13554278" cy="1434253"/>
          </a:xfrm>
        </p:grpSpPr>
        <p:sp>
          <p:nvSpPr>
            <p:cNvPr id="22" name="Freeform 22"/>
            <p:cNvSpPr/>
            <p:nvPr/>
          </p:nvSpPr>
          <p:spPr>
            <a:xfrm>
              <a:off x="0" y="340831"/>
              <a:ext cx="969521" cy="752591"/>
            </a:xfrm>
            <a:custGeom>
              <a:avLst/>
              <a:gdLst/>
              <a:ahLst/>
              <a:cxnLst/>
              <a:rect l="l" t="t" r="r" b="b"/>
              <a:pathLst>
                <a:path w="969521" h="752591">
                  <a:moveTo>
                    <a:pt x="0" y="0"/>
                  </a:moveTo>
                  <a:lnTo>
                    <a:pt x="969521" y="0"/>
                  </a:lnTo>
                  <a:lnTo>
                    <a:pt x="969521" y="752591"/>
                  </a:lnTo>
                  <a:lnTo>
                    <a:pt x="0" y="752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1561125" y="38100"/>
              <a:ext cx="11993153" cy="1396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9"/>
                </a:lnSpc>
                <a:spcBef>
                  <a:spcPct val="0"/>
                </a:spcBef>
              </a:pPr>
              <a:r>
                <a:rPr lang="en-US" sz="369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Integrated secure JWT-based communication using Angular interceptors.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716250" y="2571750"/>
            <a:ext cx="5143500" cy="8036276"/>
            <a:chOff x="0" y="0"/>
            <a:chExt cx="660400" cy="1031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031818"/>
            </a:xfrm>
            <a:custGeom>
              <a:avLst/>
              <a:gdLst/>
              <a:ahLst/>
              <a:cxnLst/>
              <a:rect l="l" t="t" r="r" b="b"/>
              <a:pathLst>
                <a:path w="660400" h="10318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3367"/>
                  </a:cubicBezTo>
                  <a:lnTo>
                    <a:pt x="660400" y="1031818"/>
                  </a:lnTo>
                  <a:lnTo>
                    <a:pt x="0" y="1031818"/>
                  </a:lnTo>
                  <a:lnTo>
                    <a:pt x="0" y="33388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75B2E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55575"/>
              <a:ext cx="660400" cy="876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716250" y="771525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13144500" y="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2571750" y="2571750"/>
                </a:moveTo>
                <a:lnTo>
                  <a:pt x="0" y="2571750"/>
                </a:lnTo>
                <a:lnTo>
                  <a:pt x="0" y="0"/>
                </a:lnTo>
                <a:lnTo>
                  <a:pt x="2571750" y="0"/>
                </a:lnTo>
                <a:lnTo>
                  <a:pt x="2571750" y="257175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3144500" y="257175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2571750" y="2571750"/>
                </a:moveTo>
                <a:lnTo>
                  <a:pt x="0" y="2571750"/>
                </a:lnTo>
                <a:lnTo>
                  <a:pt x="0" y="0"/>
                </a:lnTo>
                <a:lnTo>
                  <a:pt x="2571750" y="0"/>
                </a:lnTo>
                <a:lnTo>
                  <a:pt x="2571750" y="257175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5716250" y="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2571750" y="2571750"/>
                </a:moveTo>
                <a:lnTo>
                  <a:pt x="0" y="2571750"/>
                </a:lnTo>
                <a:lnTo>
                  <a:pt x="0" y="0"/>
                </a:lnTo>
                <a:lnTo>
                  <a:pt x="2571750" y="0"/>
                </a:lnTo>
                <a:lnTo>
                  <a:pt x="2571750" y="257175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858625" y="6052791"/>
            <a:ext cx="4776373" cy="5878613"/>
            <a:chOff x="0" y="0"/>
            <a:chExt cx="6604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1CD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55575"/>
              <a:ext cx="6604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810830" y="6914788"/>
            <a:ext cx="2871963" cy="2871963"/>
          </a:xfrm>
          <a:custGeom>
            <a:avLst/>
            <a:gdLst/>
            <a:ahLst/>
            <a:cxnLst/>
            <a:rect l="l" t="t" r="r" b="b"/>
            <a:pathLst>
              <a:path w="2871963" h="2871963">
                <a:moveTo>
                  <a:pt x="0" y="0"/>
                </a:moveTo>
                <a:lnTo>
                  <a:pt x="2871963" y="0"/>
                </a:lnTo>
                <a:lnTo>
                  <a:pt x="2871963" y="2871964"/>
                </a:lnTo>
                <a:lnTo>
                  <a:pt x="0" y="28719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4" name="Group 14"/>
          <p:cNvGrpSpPr/>
          <p:nvPr/>
        </p:nvGrpSpPr>
        <p:grpSpPr>
          <a:xfrm>
            <a:off x="11108471" y="1138479"/>
            <a:ext cx="5037028" cy="4432762"/>
            <a:chOff x="0" y="0"/>
            <a:chExt cx="780367" cy="6867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80367" cy="686751"/>
            </a:xfrm>
            <a:custGeom>
              <a:avLst/>
              <a:gdLst/>
              <a:ahLst/>
              <a:cxnLst/>
              <a:rect l="l" t="t" r="r" b="b"/>
              <a:pathLst>
                <a:path w="780367" h="686751">
                  <a:moveTo>
                    <a:pt x="260263" y="19070"/>
                  </a:moveTo>
                  <a:cubicBezTo>
                    <a:pt x="300141" y="7556"/>
                    <a:pt x="345754" y="0"/>
                    <a:pt x="390394" y="0"/>
                  </a:cubicBezTo>
                  <a:cubicBezTo>
                    <a:pt x="435035" y="0"/>
                    <a:pt x="477992" y="6476"/>
                    <a:pt x="517577" y="17990"/>
                  </a:cubicBezTo>
                  <a:cubicBezTo>
                    <a:pt x="518421" y="18350"/>
                    <a:pt x="519262" y="18350"/>
                    <a:pt x="520104" y="18710"/>
                  </a:cubicBezTo>
                  <a:cubicBezTo>
                    <a:pt x="668766" y="64765"/>
                    <a:pt x="778262" y="186379"/>
                    <a:pt x="780367" y="325702"/>
                  </a:cubicBezTo>
                  <a:lnTo>
                    <a:pt x="780367" y="686751"/>
                  </a:lnTo>
                  <a:lnTo>
                    <a:pt x="0" y="686751"/>
                  </a:lnTo>
                  <a:lnTo>
                    <a:pt x="0" y="325970"/>
                  </a:lnTo>
                  <a:cubicBezTo>
                    <a:pt x="2106" y="185660"/>
                    <a:pt x="109917" y="64045"/>
                    <a:pt x="260263" y="19070"/>
                  </a:cubicBezTo>
                  <a:close/>
                </a:path>
              </a:pathLst>
            </a:custGeom>
            <a:blipFill>
              <a:blip r:embed="rId10"/>
              <a:stretch>
                <a:fillRect l="-16292" r="-16292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028700" y="3203090"/>
            <a:ext cx="9691186" cy="3880820"/>
            <a:chOff x="0" y="0"/>
            <a:chExt cx="12921582" cy="517442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95250"/>
              <a:ext cx="12921582" cy="3782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999"/>
                </a:lnSpc>
              </a:pPr>
              <a:r>
                <a:rPr lang="en-US" sz="9999" b="1">
                  <a:solidFill>
                    <a:srgbClr val="000000"/>
                  </a:solidFill>
                  <a:latin typeface="TT Commons Pro Expanded Bold"/>
                  <a:ea typeface="TT Commons Pro Expanded Bold"/>
                  <a:cs typeface="TT Commons Pro Expanded Bold"/>
                  <a:sym typeface="TT Commons Pro Expanded Bold"/>
                </a:rPr>
                <a:t>THANK</a:t>
              </a:r>
            </a:p>
            <a:p>
              <a:pPr marL="0" lvl="0" indent="0" algn="l">
                <a:lnSpc>
                  <a:spcPts val="10999"/>
                </a:lnSpc>
                <a:spcBef>
                  <a:spcPct val="0"/>
                </a:spcBef>
              </a:pPr>
              <a:r>
                <a:rPr lang="en-US" sz="9999" b="1">
                  <a:solidFill>
                    <a:srgbClr val="000000"/>
                  </a:solidFill>
                  <a:latin typeface="TT Commons Pro Expanded Bold"/>
                  <a:ea typeface="TT Commons Pro Expanded Bold"/>
                  <a:cs typeface="TT Commons Pro Expanded Bold"/>
                  <a:sym typeface="TT Commons Pro Expanded Bold"/>
                </a:rPr>
                <a:t>YOU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221927"/>
              <a:ext cx="12921582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5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11" y="2941874"/>
            <a:ext cx="2941874" cy="2941874"/>
          </a:xfrm>
          <a:custGeom>
            <a:avLst/>
            <a:gdLst/>
            <a:ahLst/>
            <a:cxnLst/>
            <a:rect l="l" t="t" r="r" b="b"/>
            <a:pathLst>
              <a:path w="2941874" h="2941874">
                <a:moveTo>
                  <a:pt x="0" y="0"/>
                </a:moveTo>
                <a:lnTo>
                  <a:pt x="2941874" y="0"/>
                </a:lnTo>
                <a:lnTo>
                  <a:pt x="2941874" y="2941873"/>
                </a:lnTo>
                <a:lnTo>
                  <a:pt x="0" y="2941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5883747"/>
            <a:ext cx="2941874" cy="4403253"/>
            <a:chOff x="0" y="0"/>
            <a:chExt cx="812800" cy="12165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216559"/>
            </a:xfrm>
            <a:custGeom>
              <a:avLst/>
              <a:gdLst/>
              <a:ahLst/>
              <a:cxnLst/>
              <a:rect l="l" t="t" r="r" b="b"/>
              <a:pathLst>
                <a:path w="812800" h="1216559">
                  <a:moveTo>
                    <a:pt x="0" y="0"/>
                  </a:moveTo>
                  <a:lnTo>
                    <a:pt x="812800" y="0"/>
                  </a:lnTo>
                  <a:lnTo>
                    <a:pt x="812800" y="1216559"/>
                  </a:lnTo>
                  <a:lnTo>
                    <a:pt x="0" y="1216559"/>
                  </a:lnTo>
                  <a:close/>
                </a:path>
              </a:pathLst>
            </a:custGeom>
            <a:solidFill>
              <a:srgbClr val="91CDFF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812800" cy="1187984"/>
            </a:xfrm>
            <a:prstGeom prst="rect">
              <a:avLst/>
            </a:prstGeom>
          </p:spPr>
          <p:txBody>
            <a:bodyPr lIns="35719" tIns="35719" rIns="35719" bIns="35719" rtlCol="0" anchor="ctr"/>
            <a:lstStyle/>
            <a:p>
              <a:pPr marL="0" lvl="0" indent="0" algn="ctr">
                <a:lnSpc>
                  <a:spcPts val="26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5331209"/>
            <a:ext cx="5143500" cy="7854181"/>
            <a:chOff x="0" y="0"/>
            <a:chExt cx="660400" cy="10084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1008438"/>
            </a:xfrm>
            <a:custGeom>
              <a:avLst/>
              <a:gdLst/>
              <a:ahLst/>
              <a:cxnLst/>
              <a:rect l="l" t="t" r="r" b="b"/>
              <a:pathLst>
                <a:path w="660400" h="100843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848"/>
                  </a:cubicBezTo>
                  <a:lnTo>
                    <a:pt x="660400" y="1008438"/>
                  </a:lnTo>
                  <a:lnTo>
                    <a:pt x="0" y="1008438"/>
                  </a:lnTo>
                  <a:lnTo>
                    <a:pt x="0" y="33334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55575"/>
              <a:ext cx="660400" cy="852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0" y="0"/>
            <a:ext cx="2941874" cy="2941874"/>
          </a:xfrm>
          <a:custGeom>
            <a:avLst/>
            <a:gdLst/>
            <a:ahLst/>
            <a:cxnLst/>
            <a:rect l="l" t="t" r="r" b="b"/>
            <a:pathLst>
              <a:path w="2941874" h="2941874">
                <a:moveTo>
                  <a:pt x="0" y="0"/>
                </a:moveTo>
                <a:lnTo>
                  <a:pt x="2941874" y="0"/>
                </a:lnTo>
                <a:lnTo>
                  <a:pt x="2941874" y="2941874"/>
                </a:lnTo>
                <a:lnTo>
                  <a:pt x="0" y="29418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00138" y="6315075"/>
            <a:ext cx="2943225" cy="2943225"/>
          </a:xfrm>
          <a:custGeom>
            <a:avLst/>
            <a:gdLst/>
            <a:ahLst/>
            <a:cxnLst/>
            <a:rect l="l" t="t" r="r" b="b"/>
            <a:pathLst>
              <a:path w="2943225" h="2943225">
                <a:moveTo>
                  <a:pt x="0" y="0"/>
                </a:moveTo>
                <a:lnTo>
                  <a:pt x="2943224" y="0"/>
                </a:lnTo>
                <a:lnTo>
                  <a:pt x="2943224" y="2943225"/>
                </a:lnTo>
                <a:lnTo>
                  <a:pt x="0" y="2943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2" name="Group 12"/>
          <p:cNvGrpSpPr/>
          <p:nvPr/>
        </p:nvGrpSpPr>
        <p:grpSpPr>
          <a:xfrm>
            <a:off x="5387641" y="740951"/>
            <a:ext cx="12283410" cy="10722255"/>
            <a:chOff x="0" y="0"/>
            <a:chExt cx="16377881" cy="1429634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2624991"/>
              <a:ext cx="14758007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835211"/>
              <a:ext cx="14758007" cy="7762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1" lvl="1" indent="-345440" algn="just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A RESTful food ordering system built using Spring Boot and Angular.</a:t>
              </a:r>
            </a:p>
            <a:p>
              <a:pPr marL="690881" lvl="1" indent="-345440" algn="just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Supports three roles: User, Restaurant, and Admin.</a:t>
              </a:r>
            </a:p>
            <a:p>
              <a:pPr marL="690881" lvl="1" indent="-345440" algn="just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JWT-based authentication and Spring Security for role-based access control.</a:t>
              </a:r>
            </a:p>
            <a:p>
              <a:pPr marL="690881" lvl="1" indent="-345440" algn="just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MySQL used for database, REST APIs developed in Spring Boot.</a:t>
              </a:r>
            </a:p>
            <a:p>
              <a:pPr marL="690881" lvl="1" indent="-345440" algn="just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Frontend built using Angular with routing, guards, and reactive forms.</a:t>
              </a:r>
            </a:p>
            <a:p>
              <a:pPr marL="690881" lvl="1" indent="-345440" algn="just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System supports managing users, menus, categories, carts, and orders.</a:t>
              </a:r>
            </a:p>
            <a:p>
              <a:pPr algn="just">
                <a:lnSpc>
                  <a:spcPts val="3840"/>
                </a:lnSpc>
              </a:pPr>
              <a:endParaRPr lang="en-US" sz="32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3658165"/>
              <a:ext cx="14758007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6675"/>
              <a:ext cx="16377881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  <a:spcBef>
                  <a:spcPct val="0"/>
                </a:spcBef>
              </a:pPr>
              <a:r>
                <a:rPr lang="en-US" sz="8000" b="1">
                  <a:solidFill>
                    <a:srgbClr val="000000"/>
                  </a:solidFill>
                  <a:latin typeface="TT Commons Pro Expanded Bold"/>
                  <a:ea typeface="TT Commons Pro Expanded Bold"/>
                  <a:cs typeface="TT Commons Pro Expanded Bold"/>
                  <a:sym typeface="TT Commons Pro Expanded Bold"/>
                </a:rPr>
                <a:t>Proj</a:t>
              </a:r>
              <a:r>
                <a:rPr lang="en-US" sz="8000" b="1" u="none" strike="noStrike">
                  <a:solidFill>
                    <a:srgbClr val="000000"/>
                  </a:solidFill>
                  <a:latin typeface="TT Commons Pro Expanded Bold"/>
                  <a:ea typeface="TT Commons Pro Expanded Bold"/>
                  <a:cs typeface="TT Commons Pro Expanded Bold"/>
                  <a:sym typeface="TT Commons Pro Expanded Bold"/>
                </a:rPr>
                <a:t>ect Overview</a:t>
              </a:r>
            </a:p>
          </p:txBody>
        </p:sp>
      </p:grp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349060" y="6887308"/>
            <a:ext cx="3048000" cy="3751385"/>
            <a:chOff x="0" y="0"/>
            <a:chExt cx="6604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75B2E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660400" cy="657225"/>
            </a:xfrm>
            <a:prstGeom prst="rect">
              <a:avLst/>
            </a:prstGeom>
          </p:spPr>
          <p:txBody>
            <a:bodyPr lIns="50173" tIns="50173" rIns="50173" bIns="50173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9138735" y="7232419"/>
            <a:ext cx="3048000" cy="3048000"/>
          </a:xfrm>
          <a:custGeom>
            <a:avLst/>
            <a:gdLst/>
            <a:ahLst/>
            <a:cxnLst/>
            <a:rect l="l" t="t" r="r" b="b"/>
            <a:pathLst>
              <a:path w="3048000" h="3048000">
                <a:moveTo>
                  <a:pt x="0" y="3048000"/>
                </a:moveTo>
                <a:lnTo>
                  <a:pt x="3048000" y="3048000"/>
                </a:lnTo>
                <a:lnTo>
                  <a:pt x="3048000" y="0"/>
                </a:lnTo>
                <a:lnTo>
                  <a:pt x="0" y="0"/>
                </a:lnTo>
                <a:lnTo>
                  <a:pt x="0" y="30480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237368" y="0"/>
            <a:ext cx="6101265" cy="10280419"/>
            <a:chOff x="0" y="0"/>
            <a:chExt cx="660400" cy="11127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1112751"/>
            </a:xfrm>
            <a:custGeom>
              <a:avLst/>
              <a:gdLst/>
              <a:ahLst/>
              <a:cxnLst/>
              <a:rect l="l" t="t" r="r" b="b"/>
              <a:pathLst>
                <a:path w="660400" h="1112751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5165"/>
                  </a:cubicBezTo>
                  <a:lnTo>
                    <a:pt x="660400" y="1112751"/>
                  </a:lnTo>
                  <a:lnTo>
                    <a:pt x="0" y="1112751"/>
                  </a:lnTo>
                  <a:lnTo>
                    <a:pt x="0" y="33574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55575"/>
              <a:ext cx="660400" cy="957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 flipV="1">
            <a:off x="15240000" y="7232419"/>
            <a:ext cx="3048000" cy="3048000"/>
          </a:xfrm>
          <a:custGeom>
            <a:avLst/>
            <a:gdLst/>
            <a:ahLst/>
            <a:cxnLst/>
            <a:rect l="l" t="t" r="r" b="b"/>
            <a:pathLst>
              <a:path w="3048000" h="3048000">
                <a:moveTo>
                  <a:pt x="3048000" y="3048000"/>
                </a:moveTo>
                <a:lnTo>
                  <a:pt x="0" y="3048000"/>
                </a:lnTo>
                <a:lnTo>
                  <a:pt x="0" y="0"/>
                </a:lnTo>
                <a:lnTo>
                  <a:pt x="3048000" y="0"/>
                </a:lnTo>
                <a:lnTo>
                  <a:pt x="3048000" y="30480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 flipV="1">
            <a:off x="3042735" y="7232419"/>
            <a:ext cx="3048000" cy="3048000"/>
          </a:xfrm>
          <a:custGeom>
            <a:avLst/>
            <a:gdLst/>
            <a:ahLst/>
            <a:cxnLst/>
            <a:rect l="l" t="t" r="r" b="b"/>
            <a:pathLst>
              <a:path w="3048000" h="3048000">
                <a:moveTo>
                  <a:pt x="3048000" y="3048000"/>
                </a:moveTo>
                <a:lnTo>
                  <a:pt x="0" y="3048000"/>
                </a:lnTo>
                <a:lnTo>
                  <a:pt x="0" y="0"/>
                </a:lnTo>
                <a:lnTo>
                  <a:pt x="3048000" y="0"/>
                </a:lnTo>
                <a:lnTo>
                  <a:pt x="3048000" y="30480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087947" y="7239000"/>
            <a:ext cx="3041419" cy="3041419"/>
          </a:xfrm>
          <a:custGeom>
            <a:avLst/>
            <a:gdLst/>
            <a:ahLst/>
            <a:cxnLst/>
            <a:rect l="l" t="t" r="r" b="b"/>
            <a:pathLst>
              <a:path w="3041419" h="3041419">
                <a:moveTo>
                  <a:pt x="0" y="0"/>
                </a:moveTo>
                <a:lnTo>
                  <a:pt x="3041419" y="0"/>
                </a:lnTo>
                <a:lnTo>
                  <a:pt x="3041419" y="3041419"/>
                </a:lnTo>
                <a:lnTo>
                  <a:pt x="0" y="3041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2198581" y="7239000"/>
            <a:ext cx="3041419" cy="3041419"/>
          </a:xfrm>
          <a:custGeom>
            <a:avLst/>
            <a:gdLst/>
            <a:ahLst/>
            <a:cxnLst/>
            <a:rect l="l" t="t" r="r" b="b"/>
            <a:pathLst>
              <a:path w="3041419" h="3041419">
                <a:moveTo>
                  <a:pt x="0" y="0"/>
                </a:moveTo>
                <a:lnTo>
                  <a:pt x="3041419" y="0"/>
                </a:lnTo>
                <a:lnTo>
                  <a:pt x="3041419" y="3041419"/>
                </a:lnTo>
                <a:lnTo>
                  <a:pt x="0" y="3041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891946" y="568302"/>
            <a:ext cx="12104676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79"/>
              </a:lnSpc>
            </a:pPr>
            <a:r>
              <a:rPr lang="en-US" sz="7399" b="1">
                <a:solidFill>
                  <a:srgbClr val="000000"/>
                </a:solidFill>
                <a:latin typeface="TT Commons Pro Expanded Bold"/>
                <a:ea typeface="TT Commons Pro Expanded Bold"/>
                <a:cs typeface="TT Commons Pro Expanded Bold"/>
                <a:sym typeface="TT Commons Pro Expanded Bold"/>
              </a:rPr>
              <a:t>Key Features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1482" y="2778057"/>
            <a:ext cx="12351246" cy="367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8411" lvl="1" indent="-409206" algn="l">
              <a:lnSpc>
                <a:spcPts val="4169"/>
              </a:lnSpc>
              <a:buFont typeface="Arial"/>
              <a:buChar char="•"/>
            </a:pPr>
            <a:r>
              <a:rPr lang="en-US" sz="379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User registration and login.</a:t>
            </a:r>
          </a:p>
          <a:p>
            <a:pPr marL="818411" lvl="1" indent="-409206" algn="l">
              <a:lnSpc>
                <a:spcPts val="4169"/>
              </a:lnSpc>
              <a:buFont typeface="Arial"/>
              <a:buChar char="•"/>
            </a:pPr>
            <a:r>
              <a:rPr lang="en-US" sz="379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JWT-based authentication.</a:t>
            </a:r>
          </a:p>
          <a:p>
            <a:pPr marL="818411" lvl="1" indent="-409206" algn="l">
              <a:lnSpc>
                <a:spcPts val="4169"/>
              </a:lnSpc>
              <a:buFont typeface="Arial"/>
              <a:buChar char="•"/>
            </a:pPr>
            <a:r>
              <a:rPr lang="en-US" sz="379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Admin can manage users and restaurants.</a:t>
            </a:r>
          </a:p>
          <a:p>
            <a:pPr marL="818411" lvl="1" indent="-409206" algn="l">
              <a:lnSpc>
                <a:spcPts val="4169"/>
              </a:lnSpc>
              <a:buFont typeface="Arial"/>
              <a:buChar char="•"/>
            </a:pPr>
            <a:r>
              <a:rPr lang="en-US" sz="379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Restaurants manage menu items, categories, and orders.</a:t>
            </a:r>
          </a:p>
          <a:p>
            <a:pPr marL="818411" lvl="1" indent="-409206" algn="l">
              <a:lnSpc>
                <a:spcPts val="4169"/>
              </a:lnSpc>
              <a:buFont typeface="Arial"/>
              <a:buChar char="•"/>
            </a:pPr>
            <a:r>
              <a:rPr lang="en-US" sz="379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Users can browse menus, add to cart, and place orders.</a:t>
            </a:r>
          </a:p>
          <a:p>
            <a:pPr marL="818411" lvl="1" indent="-409206" algn="l">
              <a:lnSpc>
                <a:spcPts val="4169"/>
              </a:lnSpc>
              <a:buFont typeface="Arial"/>
              <a:buChar char="•"/>
            </a:pPr>
            <a:r>
              <a:rPr lang="en-US" sz="379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Role-based authorization using Spring Security.</a:t>
            </a:r>
          </a:p>
          <a:p>
            <a:pPr marL="818411" lvl="1" indent="-409206" algn="l">
              <a:lnSpc>
                <a:spcPts val="4169"/>
              </a:lnSpc>
              <a:buFont typeface="Arial"/>
              <a:buChar char="•"/>
            </a:pPr>
            <a:r>
              <a:rPr lang="en-US" sz="379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Order history, availability filters, and search.</a:t>
            </a: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44500" y="5143500"/>
            <a:ext cx="5143500" cy="5143500"/>
            <a:chOff x="0" y="0"/>
            <a:chExt cx="1414396" cy="14143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14396" cy="1414396"/>
            </a:xfrm>
            <a:custGeom>
              <a:avLst/>
              <a:gdLst/>
              <a:ahLst/>
              <a:cxnLst/>
              <a:rect l="l" t="t" r="r" b="b"/>
              <a:pathLst>
                <a:path w="1414396" h="1414396">
                  <a:moveTo>
                    <a:pt x="0" y="0"/>
                  </a:moveTo>
                  <a:lnTo>
                    <a:pt x="1414396" y="0"/>
                  </a:lnTo>
                  <a:lnTo>
                    <a:pt x="1414396" y="1414396"/>
                  </a:lnTo>
                  <a:lnTo>
                    <a:pt x="0" y="1414396"/>
                  </a:lnTo>
                  <a:close/>
                </a:path>
              </a:pathLst>
            </a:custGeom>
            <a:solidFill>
              <a:srgbClr val="75B2E2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1414396" cy="1385821"/>
            </a:xfrm>
            <a:prstGeom prst="rect">
              <a:avLst/>
            </a:prstGeom>
          </p:spPr>
          <p:txBody>
            <a:bodyPr lIns="35719" tIns="35719" rIns="35719" bIns="35719" rtlCol="0" anchor="ctr"/>
            <a:lstStyle/>
            <a:p>
              <a:pPr marL="0" lvl="0" indent="0" algn="ctr">
                <a:lnSpc>
                  <a:spcPts val="26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716250" y="0"/>
            <a:ext cx="2571750" cy="25717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5B2E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lIns="42333" tIns="42333" rIns="42333" bIns="42333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144500" y="5143500"/>
            <a:ext cx="5143500" cy="5143500"/>
            <a:chOff x="0" y="0"/>
            <a:chExt cx="660400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5117"/>
                  </a:cubicBezTo>
                  <a:lnTo>
                    <a:pt x="660400" y="660400"/>
                  </a:lnTo>
                  <a:lnTo>
                    <a:pt x="0" y="660400"/>
                  </a:lnTo>
                  <a:lnTo>
                    <a:pt x="0" y="325366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55575"/>
              <a:ext cx="660400" cy="50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716250" y="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144500" y="257175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445936" y="256012"/>
            <a:ext cx="9597488" cy="10128339"/>
            <a:chOff x="0" y="0"/>
            <a:chExt cx="12796651" cy="1350445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3760589"/>
              <a:ext cx="12796651" cy="9743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Admin:</a:t>
              </a:r>
            </a:p>
            <a:p>
              <a:pPr marL="690881" lvl="1" indent="-345440" algn="l">
                <a:lnSpc>
                  <a:spcPts val="416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Create/manage users and restaurants.</a:t>
              </a:r>
            </a:p>
            <a:p>
              <a:pPr marL="690881" lvl="1" indent="-345440" algn="l">
                <a:lnSpc>
                  <a:spcPts val="416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View/manage all menus and categories.</a:t>
              </a:r>
            </a:p>
            <a:p>
              <a:pPr algn="l">
                <a:lnSpc>
                  <a:spcPts val="4160"/>
                </a:lnSpc>
              </a:pPr>
              <a:endParaRPr lang="en-US" sz="32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  <a:p>
              <a:pPr algn="l">
                <a:lnSpc>
                  <a:spcPts val="4160"/>
                </a:lnSpc>
              </a:pPr>
              <a:r>
                <a:rPr lang="en-US" sz="3200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Restaurant:</a:t>
              </a:r>
            </a:p>
            <a:p>
              <a:pPr marL="690881" lvl="1" indent="-345440" algn="l">
                <a:lnSpc>
                  <a:spcPts val="416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Login</a:t>
              </a:r>
            </a:p>
            <a:p>
              <a:pPr marL="690881" lvl="1" indent="-345440" algn="l">
                <a:lnSpc>
                  <a:spcPts val="416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Add/edit/delete menu items.</a:t>
              </a:r>
            </a:p>
            <a:p>
              <a:pPr marL="690881" lvl="1" indent="-345440" algn="l">
                <a:lnSpc>
                  <a:spcPts val="416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Update order status (processing/delivered).</a:t>
              </a:r>
            </a:p>
            <a:p>
              <a:pPr algn="l">
                <a:lnSpc>
                  <a:spcPts val="4160"/>
                </a:lnSpc>
              </a:pPr>
              <a:endParaRPr lang="en-US" sz="32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  <a:p>
              <a:pPr algn="l">
                <a:lnSpc>
                  <a:spcPts val="4160"/>
                </a:lnSpc>
              </a:pPr>
              <a:r>
                <a:rPr lang="en-US" sz="3200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User:</a:t>
              </a:r>
            </a:p>
            <a:p>
              <a:pPr marL="690881" lvl="1" indent="-345440" algn="l">
                <a:lnSpc>
                  <a:spcPts val="416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Register and login.</a:t>
              </a:r>
            </a:p>
            <a:p>
              <a:pPr marL="690881" lvl="1" indent="-345440" algn="l">
                <a:lnSpc>
                  <a:spcPts val="416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Browse menus by category or filter.</a:t>
              </a:r>
            </a:p>
            <a:p>
              <a:pPr marL="690881" lvl="1" indent="-345440" algn="l">
                <a:lnSpc>
                  <a:spcPts val="416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Manage cart and place orders.</a:t>
              </a:r>
            </a:p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endParaRPr lang="en-US" sz="32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6675"/>
              <a:ext cx="12796651" cy="3040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  <a:spcBef>
                  <a:spcPct val="0"/>
                </a:spcBef>
              </a:pPr>
              <a:r>
                <a:rPr lang="en-US" sz="8000" b="1">
                  <a:solidFill>
                    <a:srgbClr val="000000"/>
                  </a:solidFill>
                  <a:latin typeface="TT Commons Pro Expanded Bold"/>
                  <a:ea typeface="TT Commons Pro Expanded Bold"/>
                  <a:cs typeface="TT Commons Pro Expanded Bold"/>
                  <a:sym typeface="TT Commons Pro Expanded Bold"/>
                </a:rPr>
                <a:t>User Ro</a:t>
              </a:r>
              <a:r>
                <a:rPr lang="en-US" sz="8000" b="1" u="none" strike="noStrike">
                  <a:solidFill>
                    <a:srgbClr val="000000"/>
                  </a:solidFill>
                  <a:latin typeface="TT Commons Pro Expanded Bold"/>
                  <a:ea typeface="TT Commons Pro Expanded Bold"/>
                  <a:cs typeface="TT Commons Pro Expanded Bold"/>
                  <a:sym typeface="TT Commons Pro Expanded Bold"/>
                </a:rPr>
                <a:t>les &amp; Responsibilities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5716250" y="257175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13144500" y="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0287000" cy="10287000"/>
            <a:chOff x="0" y="0"/>
            <a:chExt cx="270933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3" cy="2709333"/>
            </a:xfrm>
            <a:custGeom>
              <a:avLst/>
              <a:gdLst/>
              <a:ahLst/>
              <a:cxnLst/>
              <a:rect l="l" t="t" r="r" b="b"/>
              <a:pathLst>
                <a:path w="2709333" h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2709333" cy="2680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2680854"/>
            <a:ext cx="10287000" cy="6858000"/>
          </a:xfrm>
          <a:custGeom>
            <a:avLst/>
            <a:gdLst/>
            <a:ahLst/>
            <a:cxnLst/>
            <a:rect l="l" t="t" r="r" b="b"/>
            <a:pathLst>
              <a:path w="10287000" h="6858000">
                <a:moveTo>
                  <a:pt x="0" y="0"/>
                </a:moveTo>
                <a:lnTo>
                  <a:pt x="10287000" y="0"/>
                </a:lnTo>
                <a:lnTo>
                  <a:pt x="10287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t="-25000" b="-250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58000" y="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429000" y="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69527" y="6109854"/>
            <a:ext cx="10836500" cy="2006535"/>
            <a:chOff x="0" y="0"/>
            <a:chExt cx="14448667" cy="267538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887133"/>
              <a:ext cx="14448667" cy="788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80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6675"/>
              <a:ext cx="14448667" cy="1471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60"/>
                </a:lnSpc>
                <a:spcBef>
                  <a:spcPct val="0"/>
                </a:spcBef>
              </a:pPr>
              <a:r>
                <a:rPr lang="en-US" sz="7600" b="1">
                  <a:solidFill>
                    <a:srgbClr val="000000"/>
                  </a:solidFill>
                  <a:latin typeface="TT Commons Pro Expanded Bold"/>
                  <a:ea typeface="TT Commons Pro Expanded Bold"/>
                  <a:cs typeface="TT Commons Pro Expanded Bold"/>
                  <a:sym typeface="TT Commons Pro Expanded Bold"/>
                </a:rPr>
                <a:t>T</a:t>
              </a:r>
              <a:r>
                <a:rPr lang="en-US" sz="7600" b="1" u="none" strike="noStrike">
                  <a:solidFill>
                    <a:srgbClr val="000000"/>
                  </a:solidFill>
                  <a:latin typeface="TT Commons Pro Expanded Bold"/>
                  <a:ea typeface="TT Commons Pro Expanded Bold"/>
                  <a:cs typeface="TT Commons Pro Expanded Bold"/>
                  <a:sym typeface="TT Commons Pro Expanded Bold"/>
                </a:rPr>
                <a:t>echnology Stack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889503" y="2642754"/>
            <a:ext cx="6657546" cy="685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 algn="l">
              <a:lnSpc>
                <a:spcPts val="454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Spring Boot (Backend)</a:t>
            </a:r>
          </a:p>
          <a:p>
            <a:pPr marL="755649" lvl="1" indent="-377824" algn="l">
              <a:lnSpc>
                <a:spcPts val="454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Angular(</a:t>
            </a:r>
            <a:r>
              <a:rPr lang="en-US" sz="3499" dirty="0" err="1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FrontEnd</a:t>
            </a:r>
            <a:r>
              <a:rPr lang="en-US" sz="34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)</a:t>
            </a:r>
          </a:p>
          <a:p>
            <a:pPr marL="755649" lvl="1" indent="-377824" algn="l">
              <a:lnSpc>
                <a:spcPts val="454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Html</a:t>
            </a:r>
          </a:p>
          <a:p>
            <a:pPr marL="755649" lvl="1" indent="-377824" algn="l">
              <a:lnSpc>
                <a:spcPts val="454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CSS</a:t>
            </a:r>
          </a:p>
          <a:p>
            <a:pPr marL="755649" lvl="1" indent="-377824" algn="l">
              <a:lnSpc>
                <a:spcPts val="454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Spring Security + JWT (Authentication/Authorization)</a:t>
            </a:r>
          </a:p>
          <a:p>
            <a:pPr marL="755649" lvl="1" indent="-377824" algn="l">
              <a:lnSpc>
                <a:spcPts val="454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MySQL </a:t>
            </a:r>
          </a:p>
          <a:p>
            <a:pPr marL="755649" lvl="1" indent="-377824" algn="l">
              <a:lnSpc>
                <a:spcPts val="454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RESTful APIs </a:t>
            </a:r>
          </a:p>
          <a:p>
            <a:pPr marL="755649" lvl="1" indent="-377824" algn="l">
              <a:lnSpc>
                <a:spcPts val="454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Swagger for API Documentation</a:t>
            </a:r>
          </a:p>
          <a:p>
            <a:pPr marL="0" lvl="0" indent="0" algn="l">
              <a:lnSpc>
                <a:spcPts val="454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  <a:p>
            <a:pPr marL="0" lvl="0" indent="0" algn="l">
              <a:lnSpc>
                <a:spcPts val="454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285875" y="-1285875"/>
            <a:ext cx="2571750" cy="5143500"/>
            <a:chOff x="0" y="0"/>
            <a:chExt cx="660400" cy="1320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320800"/>
            </a:xfrm>
            <a:custGeom>
              <a:avLst/>
              <a:gdLst/>
              <a:ahLst/>
              <a:cxnLst/>
              <a:rect l="l" t="t" r="r" b="b"/>
              <a:pathLst>
                <a:path w="660400" h="1320800">
                  <a:moveTo>
                    <a:pt x="220252" y="1301731"/>
                  </a:moveTo>
                  <a:cubicBezTo>
                    <a:pt x="254109" y="1313245"/>
                    <a:pt x="292600" y="1320800"/>
                    <a:pt x="330378" y="1320800"/>
                  </a:cubicBezTo>
                  <a:cubicBezTo>
                    <a:pt x="368157" y="1320800"/>
                    <a:pt x="404509" y="1314323"/>
                    <a:pt x="438009" y="1302809"/>
                  </a:cubicBezTo>
                  <a:cubicBezTo>
                    <a:pt x="438723" y="1302450"/>
                    <a:pt x="439435" y="1302450"/>
                    <a:pt x="440148" y="1302090"/>
                  </a:cubicBezTo>
                  <a:cubicBezTo>
                    <a:pt x="565955" y="1256035"/>
                    <a:pt x="658618" y="1134421"/>
                    <a:pt x="660400" y="98101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80286"/>
                  </a:lnTo>
                  <a:cubicBezTo>
                    <a:pt x="1782" y="1135140"/>
                    <a:pt x="93019" y="1256755"/>
                    <a:pt x="220252" y="13017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660400" cy="1165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0" y="514350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0" y="257175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2571750" y="2571750"/>
                </a:moveTo>
                <a:lnTo>
                  <a:pt x="0" y="2571750"/>
                </a:lnTo>
                <a:lnTo>
                  <a:pt x="0" y="0"/>
                </a:lnTo>
                <a:lnTo>
                  <a:pt x="2571750" y="0"/>
                </a:lnTo>
                <a:lnTo>
                  <a:pt x="2571750" y="25717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0" y="771525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2571750" y="2571750"/>
                </a:moveTo>
                <a:lnTo>
                  <a:pt x="0" y="2571750"/>
                </a:lnTo>
                <a:lnTo>
                  <a:pt x="0" y="0"/>
                </a:lnTo>
                <a:lnTo>
                  <a:pt x="2571750" y="0"/>
                </a:lnTo>
                <a:lnTo>
                  <a:pt x="2571750" y="25717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865738" y="297312"/>
            <a:ext cx="1977209" cy="1977209"/>
          </a:xfrm>
          <a:custGeom>
            <a:avLst/>
            <a:gdLst/>
            <a:ahLst/>
            <a:cxnLst/>
            <a:rect l="l" t="t" r="r" b="b"/>
            <a:pathLst>
              <a:path w="1977209" h="1977209">
                <a:moveTo>
                  <a:pt x="0" y="0"/>
                </a:moveTo>
                <a:lnTo>
                  <a:pt x="1977209" y="0"/>
                </a:lnTo>
                <a:lnTo>
                  <a:pt x="1977209" y="1977209"/>
                </a:lnTo>
                <a:lnTo>
                  <a:pt x="0" y="19772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6159647" y="1104900"/>
            <a:ext cx="11705164" cy="221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35"/>
              </a:lnSpc>
              <a:spcBef>
                <a:spcPct val="0"/>
              </a:spcBef>
            </a:pPr>
            <a:r>
              <a:rPr lang="en-US" sz="7850" b="1">
                <a:solidFill>
                  <a:srgbClr val="000000"/>
                </a:solidFill>
                <a:latin typeface="TT Commons Pro Expanded Bold"/>
                <a:ea typeface="TT Commons Pro Expanded Bold"/>
                <a:cs typeface="TT Commons Pro Expanded Bold"/>
                <a:sym typeface="TT Commons Pro Expanded Bold"/>
              </a:rPr>
              <a:t>Sy</a:t>
            </a:r>
            <a:r>
              <a:rPr lang="en-US" sz="7850" b="1" u="none" strike="noStrike">
                <a:solidFill>
                  <a:srgbClr val="000000"/>
                </a:solidFill>
                <a:latin typeface="TT Commons Pro Expanded Bold"/>
                <a:ea typeface="TT Commons Pro Expanded Bold"/>
                <a:cs typeface="TT Commons Pro Expanded Bold"/>
                <a:sym typeface="TT Commons Pro Expanded Bold"/>
              </a:rPr>
              <a:t>stem Architecture</a:t>
            </a:r>
          </a:p>
          <a:p>
            <a:pPr marL="0" lvl="0" indent="0" algn="l">
              <a:lnSpc>
                <a:spcPts val="8635"/>
              </a:lnSpc>
              <a:spcBef>
                <a:spcPct val="0"/>
              </a:spcBef>
            </a:pPr>
            <a:endParaRPr lang="en-US" sz="7850" b="1" u="none" strike="noStrike">
              <a:solidFill>
                <a:srgbClr val="000000"/>
              </a:solidFill>
              <a:latin typeface="TT Commons Pro Expanded Bold"/>
              <a:ea typeface="TT Commons Pro Expanded Bold"/>
              <a:cs typeface="TT Commons Pro Expanded Bold"/>
              <a:sym typeface="TT Commons Pro Expanded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6159647" y="5203383"/>
            <a:ext cx="727141" cy="564443"/>
          </a:xfrm>
          <a:custGeom>
            <a:avLst/>
            <a:gdLst/>
            <a:ahLst/>
            <a:cxnLst/>
            <a:rect l="l" t="t" r="r" b="b"/>
            <a:pathLst>
              <a:path w="727141" h="564443">
                <a:moveTo>
                  <a:pt x="0" y="0"/>
                </a:moveTo>
                <a:lnTo>
                  <a:pt x="727141" y="0"/>
                </a:lnTo>
                <a:lnTo>
                  <a:pt x="727141" y="564443"/>
                </a:lnTo>
                <a:lnTo>
                  <a:pt x="0" y="5644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30491" y="4728685"/>
            <a:ext cx="8994865" cy="155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69"/>
              </a:lnSpc>
            </a:pPr>
            <a:r>
              <a:rPr lang="en-US" sz="36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Spring Boot REST API: Handles business logic, security</a:t>
            </a:r>
          </a:p>
          <a:p>
            <a:pPr marL="0" lvl="0" indent="0" algn="l">
              <a:lnSpc>
                <a:spcPts val="4069"/>
              </a:lnSpc>
            </a:pPr>
            <a:endParaRPr lang="en-US" sz="3699">
              <a:solidFill>
                <a:srgbClr val="00000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6159647" y="6757510"/>
            <a:ext cx="727141" cy="564443"/>
          </a:xfrm>
          <a:custGeom>
            <a:avLst/>
            <a:gdLst/>
            <a:ahLst/>
            <a:cxnLst/>
            <a:rect l="l" t="t" r="r" b="b"/>
            <a:pathLst>
              <a:path w="727141" h="564443">
                <a:moveTo>
                  <a:pt x="0" y="0"/>
                </a:moveTo>
                <a:lnTo>
                  <a:pt x="727141" y="0"/>
                </a:lnTo>
                <a:lnTo>
                  <a:pt x="727141" y="564443"/>
                </a:lnTo>
                <a:lnTo>
                  <a:pt x="0" y="5644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330491" y="6539986"/>
            <a:ext cx="8994865" cy="103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6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JWT Authentication: Verifies roles and users</a:t>
            </a:r>
          </a:p>
          <a:p>
            <a:pPr marL="0" lvl="0" indent="0" algn="l">
              <a:lnSpc>
                <a:spcPts val="4069"/>
              </a:lnSpc>
              <a:spcBef>
                <a:spcPct val="0"/>
              </a:spcBef>
            </a:pPr>
            <a:endParaRPr lang="en-US" sz="3699">
              <a:solidFill>
                <a:srgbClr val="00000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6159647" y="8309450"/>
            <a:ext cx="727141" cy="564443"/>
          </a:xfrm>
          <a:custGeom>
            <a:avLst/>
            <a:gdLst/>
            <a:ahLst/>
            <a:cxnLst/>
            <a:rect l="l" t="t" r="r" b="b"/>
            <a:pathLst>
              <a:path w="727141" h="564443">
                <a:moveTo>
                  <a:pt x="0" y="0"/>
                </a:moveTo>
                <a:lnTo>
                  <a:pt x="727141" y="0"/>
                </a:lnTo>
                <a:lnTo>
                  <a:pt x="727141" y="564443"/>
                </a:lnTo>
                <a:lnTo>
                  <a:pt x="0" y="5644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330491" y="7834751"/>
            <a:ext cx="8994865" cy="155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6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Database: Stores user, restaurant, menu, orders, etc.</a:t>
            </a:r>
          </a:p>
          <a:p>
            <a:pPr marL="0" lvl="0" indent="0" algn="just">
              <a:lnSpc>
                <a:spcPts val="4069"/>
              </a:lnSpc>
              <a:spcBef>
                <a:spcPct val="0"/>
              </a:spcBef>
            </a:pPr>
            <a:endParaRPr lang="en-US" sz="3699">
              <a:solidFill>
                <a:srgbClr val="00000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330491" y="3138645"/>
            <a:ext cx="8994865" cy="155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69"/>
              </a:lnSpc>
            </a:pPr>
            <a:r>
              <a:rPr lang="en-US" sz="36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Angular: Uses HttpClient  to consume Spring Boot APIs.</a:t>
            </a:r>
          </a:p>
          <a:p>
            <a:pPr marL="0" lvl="0" indent="0" algn="l">
              <a:lnSpc>
                <a:spcPts val="4069"/>
              </a:lnSpc>
            </a:pPr>
            <a:endParaRPr lang="en-US" sz="3699">
              <a:solidFill>
                <a:srgbClr val="00000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6159647" y="3331121"/>
            <a:ext cx="727141" cy="564443"/>
          </a:xfrm>
          <a:custGeom>
            <a:avLst/>
            <a:gdLst/>
            <a:ahLst/>
            <a:cxnLst/>
            <a:rect l="l" t="t" r="r" b="b"/>
            <a:pathLst>
              <a:path w="727141" h="564443">
                <a:moveTo>
                  <a:pt x="0" y="0"/>
                </a:moveTo>
                <a:lnTo>
                  <a:pt x="727141" y="0"/>
                </a:lnTo>
                <a:lnTo>
                  <a:pt x="727141" y="564444"/>
                </a:lnTo>
                <a:lnTo>
                  <a:pt x="0" y="5644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2943" y="0"/>
            <a:ext cx="3041419" cy="3041419"/>
          </a:xfrm>
          <a:custGeom>
            <a:avLst/>
            <a:gdLst/>
            <a:ahLst/>
            <a:cxnLst/>
            <a:rect l="l" t="t" r="r" b="b"/>
            <a:pathLst>
              <a:path w="3041419" h="3041419">
                <a:moveTo>
                  <a:pt x="0" y="0"/>
                </a:moveTo>
                <a:lnTo>
                  <a:pt x="3041419" y="0"/>
                </a:lnTo>
                <a:lnTo>
                  <a:pt x="3041419" y="3041419"/>
                </a:lnTo>
                <a:lnTo>
                  <a:pt x="0" y="3041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102943" y="3041419"/>
            <a:ext cx="3041419" cy="3041419"/>
          </a:xfrm>
          <a:custGeom>
            <a:avLst/>
            <a:gdLst/>
            <a:ahLst/>
            <a:cxnLst/>
            <a:rect l="l" t="t" r="r" b="b"/>
            <a:pathLst>
              <a:path w="3041419" h="3041419">
                <a:moveTo>
                  <a:pt x="0" y="0"/>
                </a:moveTo>
                <a:lnTo>
                  <a:pt x="3041419" y="0"/>
                </a:lnTo>
                <a:lnTo>
                  <a:pt x="3041419" y="3041419"/>
                </a:lnTo>
                <a:lnTo>
                  <a:pt x="0" y="3041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-2205024" y="5854238"/>
            <a:ext cx="5143500" cy="8036276"/>
            <a:chOff x="0" y="0"/>
            <a:chExt cx="660400" cy="10318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1031818"/>
            </a:xfrm>
            <a:custGeom>
              <a:avLst/>
              <a:gdLst/>
              <a:ahLst/>
              <a:cxnLst/>
              <a:rect l="l" t="t" r="r" b="b"/>
              <a:pathLst>
                <a:path w="660400" h="10318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3367"/>
                  </a:cubicBezTo>
                  <a:lnTo>
                    <a:pt x="660400" y="1031818"/>
                  </a:lnTo>
                  <a:lnTo>
                    <a:pt x="0" y="1031818"/>
                  </a:lnTo>
                  <a:lnTo>
                    <a:pt x="0" y="33388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55575"/>
              <a:ext cx="660400" cy="876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46267" y="3850135"/>
            <a:ext cx="5513033" cy="985838"/>
            <a:chOff x="0" y="0"/>
            <a:chExt cx="7350711" cy="1314450"/>
          </a:xfrm>
        </p:grpSpPr>
        <p:sp>
          <p:nvSpPr>
            <p:cNvPr id="9" name="TextBox 9"/>
            <p:cNvSpPr txBox="1"/>
            <p:nvPr/>
          </p:nvSpPr>
          <p:spPr>
            <a:xfrm>
              <a:off x="0" y="9525"/>
              <a:ext cx="7350711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67292"/>
              <a:ext cx="7350711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175549" y="4394647"/>
            <a:ext cx="10994645" cy="3206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4" lvl="1" indent="-377822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Register and login with JWT security.</a:t>
            </a:r>
          </a:p>
          <a:p>
            <a:pPr marL="755644" lvl="1" indent="-377822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Browse restaurant menus by category and type.</a:t>
            </a:r>
          </a:p>
          <a:p>
            <a:pPr marL="755644" lvl="1" indent="-377822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Add/remove items to/from cart.</a:t>
            </a:r>
          </a:p>
          <a:p>
            <a:pPr marL="755644" lvl="1" indent="-377822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Place orders with payment and shipping info.</a:t>
            </a:r>
          </a:p>
          <a:p>
            <a:pPr marL="0" lvl="0" indent="0" algn="l">
              <a:lnSpc>
                <a:spcPts val="6019"/>
              </a:lnSpc>
            </a:pPr>
            <a:endParaRPr lang="en-US" sz="3499">
              <a:solidFill>
                <a:srgbClr val="00000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175549" y="1038225"/>
            <a:ext cx="12083751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b="1">
                <a:solidFill>
                  <a:srgbClr val="000000"/>
                </a:solidFill>
                <a:latin typeface="TT Commons Pro Expanded Bold"/>
                <a:ea typeface="TT Commons Pro Expanded Bold"/>
                <a:cs typeface="TT Commons Pro Expanded Bold"/>
                <a:sym typeface="TT Commons Pro Expanded Bold"/>
              </a:rPr>
              <a:t>Features - User</a:t>
            </a:r>
          </a:p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endParaRPr lang="en-US" sz="7200" b="1">
              <a:solidFill>
                <a:srgbClr val="000000"/>
              </a:solidFill>
              <a:latin typeface="TT Commons Pro Expanded Bold"/>
              <a:ea typeface="TT Commons Pro Expanded Bold"/>
              <a:cs typeface="TT Commons Pro Expanded Bold"/>
              <a:sym typeface="TT Commons Pro Expanded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5B2E2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2408296" cy="2680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9144000" cy="7239000"/>
          </a:xfrm>
          <a:custGeom>
            <a:avLst/>
            <a:gdLst/>
            <a:ahLst/>
            <a:cxnLst/>
            <a:rect l="l" t="t" r="r" b="b"/>
            <a:pathLst>
              <a:path w="9144000" h="7239000">
                <a:moveTo>
                  <a:pt x="0" y="0"/>
                </a:moveTo>
                <a:lnTo>
                  <a:pt x="9144000" y="0"/>
                </a:lnTo>
                <a:lnTo>
                  <a:pt x="9144000" y="7239000"/>
                </a:lnTo>
                <a:lnTo>
                  <a:pt x="0" y="723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t="-13157" b="-1315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19175"/>
            <a:ext cx="6864969" cy="300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  <a:spcBef>
                <a:spcPct val="0"/>
              </a:spcBef>
            </a:pPr>
            <a:r>
              <a:rPr lang="en-US" sz="6600" b="1">
                <a:solidFill>
                  <a:srgbClr val="000000"/>
                </a:solidFill>
                <a:latin typeface="TT Commons Pro Expanded Bold"/>
                <a:ea typeface="TT Commons Pro Expanded Bold"/>
                <a:cs typeface="TT Commons Pro Expanded Bold"/>
                <a:sym typeface="TT Commons Pro Expanded Bold"/>
              </a:rPr>
              <a:t>Features - Restaurant</a:t>
            </a:r>
          </a:p>
          <a:p>
            <a:pPr marL="0" lvl="0" indent="0" algn="l">
              <a:lnSpc>
                <a:spcPts val="7920"/>
              </a:lnSpc>
              <a:spcBef>
                <a:spcPct val="0"/>
              </a:spcBef>
            </a:pPr>
            <a:endParaRPr lang="en-US" sz="6600" b="1">
              <a:solidFill>
                <a:srgbClr val="000000"/>
              </a:solidFill>
              <a:latin typeface="TT Commons Pro Expanded Bold"/>
              <a:ea typeface="TT Commons Pro Expanded Bold"/>
              <a:cs typeface="TT Commons Pro Expanded Bold"/>
              <a:sym typeface="TT Commons Pro Expande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677296" y="3962400"/>
            <a:ext cx="6848245" cy="279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</a:t>
            </a:r>
            <a:r>
              <a:rPr lang="en-US" sz="3199" u="none" strike="noStrik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egister and login.</a:t>
            </a:r>
          </a:p>
          <a:p>
            <a:pPr marL="690877" lvl="1" indent="-345439" algn="l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u="none" strike="noStrik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Create/update/delete menus and categories.</a:t>
            </a:r>
          </a:p>
          <a:p>
            <a:pPr marL="690877" lvl="1" indent="-345439" algn="l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u="none" strike="noStrik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Mark items as out-of-stock.</a:t>
            </a:r>
          </a:p>
          <a:p>
            <a:pPr marL="690877" lvl="1" indent="-345439" algn="l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u="none" strike="noStrik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View and process orders.</a:t>
            </a:r>
          </a:p>
        </p:txBody>
      </p:sp>
      <p:sp>
        <p:nvSpPr>
          <p:cNvPr id="9" name="Freeform 9"/>
          <p:cNvSpPr/>
          <p:nvPr/>
        </p:nvSpPr>
        <p:spPr>
          <a:xfrm>
            <a:off x="3048000" y="7239000"/>
            <a:ext cx="3048000" cy="3048000"/>
          </a:xfrm>
          <a:custGeom>
            <a:avLst/>
            <a:gdLst/>
            <a:ahLst/>
            <a:cxnLst/>
            <a:rect l="l" t="t" r="r" b="b"/>
            <a:pathLst>
              <a:path w="3048000" h="3048000">
                <a:moveTo>
                  <a:pt x="0" y="0"/>
                </a:moveTo>
                <a:lnTo>
                  <a:pt x="3048000" y="0"/>
                </a:lnTo>
                <a:lnTo>
                  <a:pt x="30480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7239000"/>
            <a:ext cx="3048000" cy="3048000"/>
          </a:xfrm>
          <a:custGeom>
            <a:avLst/>
            <a:gdLst/>
            <a:ahLst/>
            <a:cxnLst/>
            <a:rect l="l" t="t" r="r" b="b"/>
            <a:pathLst>
              <a:path w="3048000" h="3048000">
                <a:moveTo>
                  <a:pt x="0" y="0"/>
                </a:moveTo>
                <a:lnTo>
                  <a:pt x="3048000" y="0"/>
                </a:lnTo>
                <a:lnTo>
                  <a:pt x="30480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96000" y="7239000"/>
            <a:ext cx="3048000" cy="3048000"/>
          </a:xfrm>
          <a:custGeom>
            <a:avLst/>
            <a:gdLst/>
            <a:ahLst/>
            <a:cxnLst/>
            <a:rect l="l" t="t" r="r" b="b"/>
            <a:pathLst>
              <a:path w="3048000" h="3048000">
                <a:moveTo>
                  <a:pt x="0" y="0"/>
                </a:moveTo>
                <a:lnTo>
                  <a:pt x="3048000" y="0"/>
                </a:lnTo>
                <a:lnTo>
                  <a:pt x="30480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16230600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9"/>
              </a:lnSpc>
              <a:spcBef>
                <a:spcPct val="0"/>
              </a:spcBef>
            </a:pPr>
            <a:r>
              <a:rPr lang="en-US" sz="7033" b="1">
                <a:solidFill>
                  <a:srgbClr val="000000"/>
                </a:solidFill>
                <a:latin typeface="TT Commons Pro Expanded Bold"/>
                <a:ea typeface="TT Commons Pro Expanded Bold"/>
                <a:cs typeface="TT Commons Pro Expanded Bold"/>
                <a:sym typeface="TT Commons Pro Expanded Bold"/>
              </a:rPr>
              <a:t>Features - Admin</a:t>
            </a:r>
          </a:p>
          <a:p>
            <a:pPr marL="0" lvl="0" indent="0" algn="ctr">
              <a:lnSpc>
                <a:spcPts val="8439"/>
              </a:lnSpc>
              <a:spcBef>
                <a:spcPct val="0"/>
              </a:spcBef>
            </a:pPr>
            <a:endParaRPr lang="en-US" sz="7033" b="1">
              <a:solidFill>
                <a:srgbClr val="000000"/>
              </a:solidFill>
              <a:latin typeface="TT Commons Pro Expanded Bold"/>
              <a:ea typeface="TT Commons Pro Expanded Bold"/>
              <a:cs typeface="TT Commons Pro Expanded Bold"/>
              <a:sym typeface="TT Commons Pro Expanded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4155284"/>
            <a:ext cx="3364925" cy="1199769"/>
            <a:chOff x="0" y="0"/>
            <a:chExt cx="4486566" cy="1599692"/>
          </a:xfrm>
        </p:grpSpPr>
        <p:sp>
          <p:nvSpPr>
            <p:cNvPr id="5" name="TextBox 5"/>
            <p:cNvSpPr txBox="1"/>
            <p:nvPr/>
          </p:nvSpPr>
          <p:spPr>
            <a:xfrm>
              <a:off x="0" y="9525"/>
              <a:ext cx="4486566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65022"/>
              <a:ext cx="4486566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071926" y="4270383"/>
            <a:ext cx="8984374" cy="2657094"/>
            <a:chOff x="0" y="0"/>
            <a:chExt cx="11979166" cy="3542792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11979166" cy="2581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1" lvl="1" indent="-345440" algn="l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TT Commons Pro Expanded"/>
                  <a:ea typeface="TT Commons Pro Expanded"/>
                  <a:cs typeface="TT Commons Pro Expanded"/>
                  <a:sym typeface="TT Commons Pro Expanded"/>
                </a:rPr>
                <a:t>Create admin account (one-time).</a:t>
              </a:r>
            </a:p>
            <a:p>
              <a:pPr marL="690881" lvl="1" indent="-345440" algn="l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TT Commons Pro Expanded"/>
                  <a:ea typeface="TT Commons Pro Expanded"/>
                  <a:cs typeface="TT Commons Pro Expanded"/>
                  <a:sym typeface="TT Commons Pro Expanded"/>
                </a:rPr>
                <a:t>Manage user and restaurant accounts.</a:t>
              </a:r>
            </a:p>
            <a:p>
              <a:pPr marL="690881" lvl="1" indent="-345440" algn="l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TT Commons Pro Expanded"/>
                  <a:ea typeface="TT Commons Pro Expanded"/>
                  <a:cs typeface="TT Commons Pro Expanded"/>
                  <a:sym typeface="TT Commons Pro Expanded"/>
                </a:rPr>
                <a:t>Access all order and menu data.</a:t>
              </a:r>
            </a:p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 lang="en-US" sz="3200">
                <a:solidFill>
                  <a:srgbClr val="000000"/>
                </a:solidFill>
                <a:latin typeface="TT Commons Pro Expanded"/>
                <a:ea typeface="TT Commons Pro Expanded"/>
                <a:cs typeface="TT Commons Pro Expanded"/>
                <a:sym typeface="TT Commons Pro Expande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08122"/>
              <a:ext cx="11979166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94375" y="4155284"/>
            <a:ext cx="3364925" cy="1199769"/>
            <a:chOff x="0" y="0"/>
            <a:chExt cx="4486566" cy="159969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525"/>
              <a:ext cx="4486566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65022"/>
              <a:ext cx="4486566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-349060" y="6887308"/>
            <a:ext cx="3048000" cy="3751385"/>
            <a:chOff x="0" y="0"/>
            <a:chExt cx="6604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91CD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28575"/>
              <a:ext cx="660400" cy="657225"/>
            </a:xfrm>
            <a:prstGeom prst="rect">
              <a:avLst/>
            </a:prstGeom>
          </p:spPr>
          <p:txBody>
            <a:bodyPr lIns="50173" tIns="50173" rIns="50173" bIns="50173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050632" y="7239000"/>
            <a:ext cx="3048000" cy="3048000"/>
          </a:xfrm>
          <a:custGeom>
            <a:avLst/>
            <a:gdLst/>
            <a:ahLst/>
            <a:cxnLst/>
            <a:rect l="l" t="t" r="r" b="b"/>
            <a:pathLst>
              <a:path w="3048000" h="3048000">
                <a:moveTo>
                  <a:pt x="0" y="0"/>
                </a:moveTo>
                <a:lnTo>
                  <a:pt x="3048000" y="0"/>
                </a:lnTo>
                <a:lnTo>
                  <a:pt x="30480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146632" y="7239000"/>
            <a:ext cx="3048000" cy="3048000"/>
          </a:xfrm>
          <a:custGeom>
            <a:avLst/>
            <a:gdLst/>
            <a:ahLst/>
            <a:cxnLst/>
            <a:rect l="l" t="t" r="r" b="b"/>
            <a:pathLst>
              <a:path w="3048000" h="3048000">
                <a:moveTo>
                  <a:pt x="0" y="0"/>
                </a:moveTo>
                <a:lnTo>
                  <a:pt x="3048000" y="0"/>
                </a:lnTo>
                <a:lnTo>
                  <a:pt x="30480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098632" y="7239000"/>
            <a:ext cx="3048000" cy="3048000"/>
          </a:xfrm>
          <a:custGeom>
            <a:avLst/>
            <a:gdLst/>
            <a:ahLst/>
            <a:cxnLst/>
            <a:rect l="l" t="t" r="r" b="b"/>
            <a:pathLst>
              <a:path w="3048000" h="3048000">
                <a:moveTo>
                  <a:pt x="0" y="0"/>
                </a:moveTo>
                <a:lnTo>
                  <a:pt x="3048000" y="0"/>
                </a:lnTo>
                <a:lnTo>
                  <a:pt x="30480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206142" y="7239000"/>
            <a:ext cx="3048000" cy="3048000"/>
          </a:xfrm>
          <a:custGeom>
            <a:avLst/>
            <a:gdLst/>
            <a:ahLst/>
            <a:cxnLst/>
            <a:rect l="l" t="t" r="r" b="b"/>
            <a:pathLst>
              <a:path w="3048000" h="3048000">
                <a:moveTo>
                  <a:pt x="0" y="0"/>
                </a:moveTo>
                <a:lnTo>
                  <a:pt x="3048000" y="0"/>
                </a:lnTo>
                <a:lnTo>
                  <a:pt x="30480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5242632" y="7239000"/>
            <a:ext cx="3045368" cy="3048000"/>
            <a:chOff x="0" y="0"/>
            <a:chExt cx="802072" cy="80276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02072" cy="802765"/>
            </a:xfrm>
            <a:custGeom>
              <a:avLst/>
              <a:gdLst/>
              <a:ahLst/>
              <a:cxnLst/>
              <a:rect l="l" t="t" r="r" b="b"/>
              <a:pathLst>
                <a:path w="802072" h="802765">
                  <a:moveTo>
                    <a:pt x="0" y="0"/>
                  </a:moveTo>
                  <a:lnTo>
                    <a:pt x="802072" y="0"/>
                  </a:lnTo>
                  <a:lnTo>
                    <a:pt x="802072" y="802765"/>
                  </a:lnTo>
                  <a:lnTo>
                    <a:pt x="0" y="80276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28575"/>
              <a:ext cx="802072" cy="774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94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501</Words>
  <Application>Microsoft Office PowerPoint</Application>
  <PresentationFormat>Custom</PresentationFormat>
  <Paragraphs>90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TT Commons Pro</vt:lpstr>
      <vt:lpstr>TT Commons Pro Bold</vt:lpstr>
      <vt:lpstr>TT Commons Pro Expanded Bold</vt:lpstr>
      <vt:lpstr>Arial</vt:lpstr>
      <vt:lpstr>Calibri</vt:lpstr>
      <vt:lpstr>TT Commons Pro Expanded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API Development Overview</dc:title>
  <dc:description>Presentation - API Development Overview</dc:description>
  <cp:lastModifiedBy>Udhayamoorthy G</cp:lastModifiedBy>
  <cp:revision>3</cp:revision>
  <dcterms:created xsi:type="dcterms:W3CDTF">2006-08-16T00:00:00Z</dcterms:created>
  <dcterms:modified xsi:type="dcterms:W3CDTF">2025-07-17T03:54:15Z</dcterms:modified>
  <dc:identifier>DAGriAT2k-I</dc:identifier>
</cp:coreProperties>
</file>